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0950" y="333375"/>
            <a:ext cx="1247775" cy="1247775"/>
          </a:xfrm>
          <a:prstGeom prst="rect">
            <a:avLst/>
          </a:prstGeom>
        </p:spPr>
      </p:pic>
      <p:sp>
        <p:nvSpPr>
          <p:cNvPr id="8" name="Date Placeholder 7"/>
          <p:cNvSpPr>
            <a:spLocks noGrp="1"/>
          </p:cNvSpPr>
          <p:nvPr>
            <p:ph type="dt" sz="half" idx="10"/>
          </p:nvPr>
        </p:nvSpPr>
        <p:spPr/>
        <p:txBody>
          <a:bodyPr/>
          <a:lstStyle/>
          <a:p>
            <a:fld id="{79EA22C9-1101-4D38-94AD-C90AF8842FCA}" type="datetimeFigureOut">
              <a:rPr lang="en-IN" smtClean="0"/>
              <a:t>12-04-2022</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10684564"/>
      </p:ext>
    </p:extLst>
  </p:cSld>
  <p:clrMapOvr>
    <a:masterClrMapping/>
  </p:clrMapOvr>
  <p:extLst>
    <p:ext uri="{DCECCB84-F9BA-43D5-87BE-67443E8EF086}">
      <p15:sldGuideLst xmlns:p15="http://schemas.microsoft.com/office/powerpoint/2012/main">
        <p15:guide id="1" orient="horz" pos="210" userDrawn="1">
          <p15:clr>
            <a:srgbClr val="FBAE40"/>
          </p15:clr>
        </p15:guide>
        <p15:guide id="2" pos="717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EA22C9-1101-4D38-94AD-C90AF8842F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80920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EA22C9-1101-4D38-94AD-C90AF8842F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1504674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9EA22C9-1101-4D38-94AD-C90AF8842FCA}" type="datetimeFigureOut">
              <a:rPr lang="en-IN" smtClean="0"/>
              <a:t>12-04-2022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1950503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9EA22C9-1101-4D38-94AD-C90AF8842FCA}" type="datetimeFigureOut">
              <a:rPr lang="en-IN" smtClean="0"/>
              <a:t>12-04-2022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2200177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9EA22C9-1101-4D38-94AD-C90AF8842FCA}" type="datetimeFigureOut">
              <a:rPr lang="en-IN" smtClean="0"/>
              <a:t>12-04-2022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1931302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EA22C9-1101-4D38-94AD-C90AF8842FCA}" type="datetimeFigureOut">
              <a:rPr lang="en-IN" smtClean="0"/>
              <a:t>12-04-2022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1396210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EA22C9-1101-4D38-94AD-C90AF8842FCA}" type="datetimeFigureOut">
              <a:rPr lang="en-IN" smtClean="0"/>
              <a:t>12-04-2022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4114438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EA22C9-1101-4D38-94AD-C90AF8842FCA}" type="datetimeFigureOut">
              <a:rPr lang="en-IN" smtClean="0"/>
              <a:t>12-04-2022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1502340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EA22C9-1101-4D38-94AD-C90AF8842F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2754854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EA22C9-1101-4D38-94AD-C90AF8842FCA}" type="datetimeFigureOut">
              <a:rPr lang="en-IN" smtClean="0"/>
              <a:t>12-04-2022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DFA3C0-428D-4EDC-A49E-C6FB64916EFF}" type="slidenum">
              <a:rPr lang="en-IN" smtClean="0"/>
              <a:t>‹#›</a:t>
            </a:fld>
            <a:endParaRPr lang="en-IN"/>
          </a:p>
        </p:txBody>
      </p:sp>
    </p:spTree>
    <p:extLst>
      <p:ext uri="{BB962C8B-B14F-4D97-AF65-F5344CB8AC3E}">
        <p14:creationId xmlns:p14="http://schemas.microsoft.com/office/powerpoint/2010/main" val="233543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EA22C9-1101-4D38-94AD-C90AF8842FCA}" type="datetimeFigureOut">
              <a:rPr lang="en-IN" smtClean="0"/>
              <a:t>12-04-2022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FA3C0-428D-4EDC-A49E-C6FB64916EFF}" type="slidenum">
              <a:rPr lang="en-IN" smtClean="0"/>
              <a:t>‹#›</a:t>
            </a:fld>
            <a:endParaRPr lang="en-IN"/>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069513" y="404018"/>
            <a:ext cx="1247775" cy="12477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54457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712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managementstudyhq.com/activity-management-importance-feature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managementstudyhq.com/nature-and-scope-of-management.html" TargetMode="External"/><Relationship Id="rId2" Type="http://schemas.openxmlformats.org/officeDocument/2006/relationships/hyperlink" Target="https://www.managementstudyhq.com/management-science.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en.wikipedia.org/wiki/Oxford_Dictionar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2D2D5-AEBD-4B74-879A-4CA3EE04714F}"/>
              </a:ext>
            </a:extLst>
          </p:cNvPr>
          <p:cNvSpPr>
            <a:spLocks noGrp="1"/>
          </p:cNvSpPr>
          <p:nvPr>
            <p:ph type="ctrTitle"/>
          </p:nvPr>
        </p:nvSpPr>
        <p:spPr>
          <a:xfrm>
            <a:off x="1524000" y="1122363"/>
            <a:ext cx="9144000" cy="587167"/>
          </a:xfrm>
        </p:spPr>
        <p:txBody>
          <a:bodyPr>
            <a:normAutofit fontScale="90000"/>
          </a:bodyPr>
          <a:lstStyle/>
          <a:p>
            <a:r>
              <a:rPr lang="en-US" dirty="0"/>
              <a:t>Evolution of Management Thought</a:t>
            </a:r>
          </a:p>
        </p:txBody>
      </p:sp>
      <p:sp>
        <p:nvSpPr>
          <p:cNvPr id="3" name="Subtitle 2">
            <a:extLst>
              <a:ext uri="{FF2B5EF4-FFF2-40B4-BE49-F238E27FC236}">
                <a16:creationId xmlns:a16="http://schemas.microsoft.com/office/drawing/2014/main" xmlns="" id="{94730574-8B79-4D5B-AD0D-6B237C189976}"/>
              </a:ext>
            </a:extLst>
          </p:cNvPr>
          <p:cNvSpPr>
            <a:spLocks noGrp="1"/>
          </p:cNvSpPr>
          <p:nvPr>
            <p:ph type="subTitle" idx="1"/>
          </p:nvPr>
        </p:nvSpPr>
        <p:spPr>
          <a:xfrm>
            <a:off x="1524000" y="2136913"/>
            <a:ext cx="9144000" cy="4462670"/>
          </a:xfrm>
        </p:spPr>
        <p:txBody>
          <a:bodyPr/>
          <a:lstStyle/>
          <a:p>
            <a:r>
              <a:rPr lang="en-US" b="1" dirty="0"/>
              <a:t>Pre-scientific management period</a:t>
            </a:r>
            <a:endParaRPr lang="en-US" dirty="0"/>
          </a:p>
          <a:p>
            <a:r>
              <a:rPr lang="en-US" dirty="0"/>
              <a:t>Classical theory</a:t>
            </a:r>
          </a:p>
          <a:p>
            <a:r>
              <a:rPr lang="en-US" dirty="0"/>
              <a:t>Neo-classical theory or behavior approach</a:t>
            </a:r>
          </a:p>
          <a:p>
            <a:r>
              <a:rPr lang="en-US" dirty="0"/>
              <a:t>Bureaucratic Model of Max Weber</a:t>
            </a:r>
          </a:p>
          <a:p>
            <a:endParaRPr lang="en-US" dirty="0"/>
          </a:p>
        </p:txBody>
      </p:sp>
    </p:spTree>
    <p:extLst>
      <p:ext uri="{BB962C8B-B14F-4D97-AF65-F5344CB8AC3E}">
        <p14:creationId xmlns:p14="http://schemas.microsoft.com/office/powerpoint/2010/main" val="2624439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AF8896-AC10-4E8D-8154-9745AFF6B37A}"/>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xmlns="" id="{0F916D10-D5E4-4011-BD32-85FAB7678467}"/>
              </a:ext>
            </a:extLst>
          </p:cNvPr>
          <p:cNvPicPr>
            <a:picLocks noGrp="1" noChangeAspect="1"/>
          </p:cNvPicPr>
          <p:nvPr>
            <p:ph idx="1"/>
          </p:nvPr>
        </p:nvPicPr>
        <p:blipFill>
          <a:blip r:embed="rId2"/>
          <a:stretch>
            <a:fillRect/>
          </a:stretch>
        </p:blipFill>
        <p:spPr>
          <a:xfrm>
            <a:off x="462204" y="368300"/>
            <a:ext cx="9479280" cy="6127750"/>
          </a:xfrm>
          <a:prstGeom prst="rect">
            <a:avLst/>
          </a:prstGeom>
        </p:spPr>
      </p:pic>
    </p:spTree>
    <p:extLst>
      <p:ext uri="{BB962C8B-B14F-4D97-AF65-F5344CB8AC3E}">
        <p14:creationId xmlns:p14="http://schemas.microsoft.com/office/powerpoint/2010/main" val="1239442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3A8427-BB92-4EE8-89BF-732415BE1484}"/>
              </a:ext>
            </a:extLst>
          </p:cNvPr>
          <p:cNvSpPr>
            <a:spLocks noGrp="1"/>
          </p:cNvSpPr>
          <p:nvPr>
            <p:ph type="title"/>
          </p:nvPr>
        </p:nvSpPr>
        <p:spPr>
          <a:xfrm>
            <a:off x="838200" y="365125"/>
            <a:ext cx="10515600" cy="1325563"/>
          </a:xfrm>
        </p:spPr>
        <p:txBody>
          <a:bodyPr/>
          <a:lstStyle/>
          <a:p>
            <a:r>
              <a:rPr lang="en-US" b="1" dirty="0"/>
              <a:t>Pre-scientific management period</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8D06A455-C230-4311-951C-2C29C64A3C05}"/>
              </a:ext>
            </a:extLst>
          </p:cNvPr>
          <p:cNvSpPr>
            <a:spLocks noGrp="1"/>
          </p:cNvSpPr>
          <p:nvPr>
            <p:ph idx="1"/>
          </p:nvPr>
        </p:nvSpPr>
        <p:spPr/>
        <p:txBody>
          <a:bodyPr/>
          <a:lstStyle/>
          <a:p>
            <a:r>
              <a:rPr lang="en-US" b="1" dirty="0"/>
              <a:t>Professor Charles Babbage – United Kingdom (1729 – 1871)</a:t>
            </a:r>
            <a:endParaRPr lang="en-US" dirty="0"/>
          </a:p>
          <a:p>
            <a:r>
              <a:rPr lang="en-US" dirty="0"/>
              <a:t>Prof Babbage, a renowned professor in mathematics at Cambridge University discovered that manufacturers were relying on guesswork and suggestions and urged them to utilize mathematics and science to be more accurate and productive.</a:t>
            </a:r>
          </a:p>
          <a:p>
            <a:r>
              <a:rPr lang="en-US" b="1" dirty="0"/>
              <a:t>Robert Owens – United Kingdom (1771 – 1858) </a:t>
            </a:r>
          </a:p>
          <a:p>
            <a:r>
              <a:rPr lang="en-US" dirty="0"/>
              <a:t>Robert was regarded as the father of </a:t>
            </a:r>
            <a:r>
              <a:rPr lang="en-US" dirty="0">
                <a:hlinkClick r:id="rId2"/>
              </a:rPr>
              <a:t>personnel management</a:t>
            </a:r>
            <a:r>
              <a:rPr lang="en-US" dirty="0"/>
              <a:t> because of his approach and focus on employee welfare. He encouraged the training of workers, education for their children, canteens in the workplace, shorter working hours, among others.</a:t>
            </a:r>
          </a:p>
        </p:txBody>
      </p:sp>
    </p:spTree>
    <p:extLst>
      <p:ext uri="{BB962C8B-B14F-4D97-AF65-F5344CB8AC3E}">
        <p14:creationId xmlns:p14="http://schemas.microsoft.com/office/powerpoint/2010/main" val="1485201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7ECB3E-05A0-45E7-A2DB-A35F9B59EB09}"/>
              </a:ext>
            </a:extLst>
          </p:cNvPr>
          <p:cNvSpPr>
            <a:spLocks noGrp="1"/>
          </p:cNvSpPr>
          <p:nvPr>
            <p:ph type="title"/>
          </p:nvPr>
        </p:nvSpPr>
        <p:spPr/>
        <p:txBody>
          <a:bodyPr/>
          <a:lstStyle/>
          <a:p>
            <a:r>
              <a:rPr lang="en-US" dirty="0"/>
              <a:t>Classical theory</a:t>
            </a:r>
            <a:br>
              <a:rPr lang="en-US" dirty="0"/>
            </a:br>
            <a:endParaRPr lang="en-US" dirty="0"/>
          </a:p>
        </p:txBody>
      </p:sp>
      <p:sp>
        <p:nvSpPr>
          <p:cNvPr id="3" name="Content Placeholder 2">
            <a:extLst>
              <a:ext uri="{FF2B5EF4-FFF2-40B4-BE49-F238E27FC236}">
                <a16:creationId xmlns:a16="http://schemas.microsoft.com/office/drawing/2014/main" xmlns="" id="{C82DDC95-8C24-452F-9750-252E26DD74A9}"/>
              </a:ext>
            </a:extLst>
          </p:cNvPr>
          <p:cNvSpPr>
            <a:spLocks noGrp="1"/>
          </p:cNvSpPr>
          <p:nvPr>
            <p:ph idx="1"/>
          </p:nvPr>
        </p:nvSpPr>
        <p:spPr/>
        <p:txBody>
          <a:bodyPr/>
          <a:lstStyle/>
          <a:p>
            <a:r>
              <a:rPr lang="en-US" dirty="0"/>
              <a:t>The beginning of what is known as the </a:t>
            </a:r>
            <a:r>
              <a:rPr lang="en-US" dirty="0">
                <a:hlinkClick r:id="rId2"/>
              </a:rPr>
              <a:t>science of management</a:t>
            </a:r>
            <a:r>
              <a:rPr lang="en-US" dirty="0"/>
              <a:t> started in the last decade of the 19th century. Names like Emerson, F.W. Taylor, H.L. Grant and others, paved the way for the establishment of what is called scientific management.</a:t>
            </a:r>
          </a:p>
          <a:p>
            <a:r>
              <a:rPr lang="en-US" dirty="0"/>
              <a:t>During the classical period, </a:t>
            </a:r>
            <a:r>
              <a:rPr lang="en-US" dirty="0">
                <a:hlinkClick r:id="rId3"/>
              </a:rPr>
              <a:t>management thought</a:t>
            </a:r>
            <a:r>
              <a:rPr lang="en-US" dirty="0"/>
              <a:t> was focused on job content, standardization, the division of labor, and scientific approach towards organization. It also was closely related to the industrial revolution as well as the rise of large-scale enterprise.</a:t>
            </a:r>
          </a:p>
        </p:txBody>
      </p:sp>
    </p:spTree>
    <p:extLst>
      <p:ext uri="{BB962C8B-B14F-4D97-AF65-F5344CB8AC3E}">
        <p14:creationId xmlns:p14="http://schemas.microsoft.com/office/powerpoint/2010/main" val="2492870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03F186-C7BB-47A6-869E-7613B7F73B5D}"/>
              </a:ext>
            </a:extLst>
          </p:cNvPr>
          <p:cNvSpPr>
            <a:spLocks noGrp="1"/>
          </p:cNvSpPr>
          <p:nvPr>
            <p:ph type="title"/>
          </p:nvPr>
        </p:nvSpPr>
        <p:spPr/>
        <p:txBody>
          <a:bodyPr/>
          <a:lstStyle/>
          <a:p>
            <a:r>
              <a:rPr lang="en-US" dirty="0"/>
              <a:t>Neo –Classical Theory</a:t>
            </a:r>
          </a:p>
        </p:txBody>
      </p:sp>
      <p:sp>
        <p:nvSpPr>
          <p:cNvPr id="3" name="Content Placeholder 2">
            <a:extLst>
              <a:ext uri="{FF2B5EF4-FFF2-40B4-BE49-F238E27FC236}">
                <a16:creationId xmlns:a16="http://schemas.microsoft.com/office/drawing/2014/main" xmlns="" id="{AC6CA92A-B794-4D8F-BAF7-F25B490354BA}"/>
              </a:ext>
            </a:extLst>
          </p:cNvPr>
          <p:cNvSpPr>
            <a:spLocks noGrp="1"/>
          </p:cNvSpPr>
          <p:nvPr>
            <p:ph idx="1"/>
          </p:nvPr>
        </p:nvSpPr>
        <p:spPr/>
        <p:txBody>
          <a:bodyPr>
            <a:normAutofit fontScale="92500" lnSpcReduction="20000"/>
          </a:bodyPr>
          <a:lstStyle/>
          <a:p>
            <a:r>
              <a:rPr lang="en-US" dirty="0"/>
              <a:t>The neo-classical theory gave more profound emphasis on employee relationship in the work environment.</a:t>
            </a:r>
          </a:p>
          <a:p>
            <a:endParaRPr lang="en-US" dirty="0"/>
          </a:p>
          <a:p>
            <a:endParaRPr lang="en-US" dirty="0"/>
          </a:p>
          <a:p>
            <a:r>
              <a:rPr lang="en-US" sz="4300" dirty="0">
                <a:latin typeface="+mj-lt"/>
              </a:rPr>
              <a:t>Bureaucratic Model of Max Weber</a:t>
            </a:r>
          </a:p>
          <a:p>
            <a:endParaRPr lang="en-US" dirty="0"/>
          </a:p>
          <a:p>
            <a:endParaRPr lang="en-US" dirty="0"/>
          </a:p>
          <a:p>
            <a:r>
              <a:rPr lang="en-US" dirty="0"/>
              <a:t>A German Sociologist called Max Weber proposed this model. And it includes a system of rules, division of labor hinged on functional specialization, legal authority and power, the hierarchy of authority and placement of employees based on their technical competence.</a:t>
            </a:r>
          </a:p>
        </p:txBody>
      </p:sp>
    </p:spTree>
    <p:extLst>
      <p:ext uri="{BB962C8B-B14F-4D97-AF65-F5344CB8AC3E}">
        <p14:creationId xmlns:p14="http://schemas.microsoft.com/office/powerpoint/2010/main" val="84676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AB2F99-6778-4291-B2D7-0A64901BCBC4}"/>
              </a:ext>
            </a:extLst>
          </p:cNvPr>
          <p:cNvSpPr>
            <a:spLocks noGrp="1"/>
          </p:cNvSpPr>
          <p:nvPr>
            <p:ph type="title"/>
          </p:nvPr>
        </p:nvSpPr>
        <p:spPr/>
        <p:txBody>
          <a:bodyPr/>
          <a:lstStyle/>
          <a:p>
            <a:r>
              <a:rPr lang="en-US" dirty="0"/>
              <a:t>Five Functions of Management</a:t>
            </a:r>
          </a:p>
        </p:txBody>
      </p:sp>
      <p:sp>
        <p:nvSpPr>
          <p:cNvPr id="3" name="Content Placeholder 2">
            <a:extLst>
              <a:ext uri="{FF2B5EF4-FFF2-40B4-BE49-F238E27FC236}">
                <a16:creationId xmlns:a16="http://schemas.microsoft.com/office/drawing/2014/main" xmlns="" id="{D7907D7C-7BCA-467E-B012-D7C4F5FDCA4B}"/>
              </a:ext>
            </a:extLst>
          </p:cNvPr>
          <p:cNvSpPr>
            <a:spLocks noGrp="1"/>
          </p:cNvSpPr>
          <p:nvPr>
            <p:ph idx="1"/>
          </p:nvPr>
        </p:nvSpPr>
        <p:spPr/>
        <p:txBody>
          <a:bodyPr/>
          <a:lstStyle/>
          <a:p>
            <a:r>
              <a:rPr lang="en-US" dirty="0"/>
              <a:t>1) Planning</a:t>
            </a:r>
          </a:p>
          <a:p>
            <a:r>
              <a:rPr lang="en-US" dirty="0"/>
              <a:t>2)Organizing</a:t>
            </a:r>
          </a:p>
          <a:p>
            <a:r>
              <a:rPr lang="en-US" dirty="0"/>
              <a:t>3) Staffing</a:t>
            </a:r>
          </a:p>
          <a:p>
            <a:r>
              <a:rPr lang="en-US" dirty="0"/>
              <a:t>4) Directing</a:t>
            </a:r>
          </a:p>
          <a:p>
            <a:r>
              <a:rPr lang="en-US" dirty="0"/>
              <a:t>5) Controlling</a:t>
            </a:r>
          </a:p>
          <a:p>
            <a:endParaRPr lang="en-US" dirty="0"/>
          </a:p>
        </p:txBody>
      </p:sp>
    </p:spTree>
    <p:extLst>
      <p:ext uri="{BB962C8B-B14F-4D97-AF65-F5344CB8AC3E}">
        <p14:creationId xmlns:p14="http://schemas.microsoft.com/office/powerpoint/2010/main" val="3747824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912B7E-1564-4B68-8A62-C05B50D47293}"/>
              </a:ext>
            </a:extLst>
          </p:cNvPr>
          <p:cNvSpPr>
            <a:spLocks noGrp="1"/>
          </p:cNvSpPr>
          <p:nvPr>
            <p:ph type="title"/>
          </p:nvPr>
        </p:nvSpPr>
        <p:spPr>
          <a:xfrm>
            <a:off x="838200" y="365125"/>
            <a:ext cx="10515600" cy="459823"/>
          </a:xfrm>
        </p:spPr>
        <p:txBody>
          <a:bodyPr>
            <a:normAutofit fontScale="90000"/>
          </a:bodyPr>
          <a:lstStyle/>
          <a:p>
            <a:r>
              <a:rPr lang="en-US" dirty="0"/>
              <a:t>Definition of OB</a:t>
            </a:r>
          </a:p>
        </p:txBody>
      </p:sp>
      <p:sp>
        <p:nvSpPr>
          <p:cNvPr id="6" name="Content Placeholder 5">
            <a:extLst>
              <a:ext uri="{FF2B5EF4-FFF2-40B4-BE49-F238E27FC236}">
                <a16:creationId xmlns:a16="http://schemas.microsoft.com/office/drawing/2014/main" xmlns="" id="{186973F4-6F2B-4A79-80C2-5426C118FCA6}"/>
              </a:ext>
            </a:extLst>
          </p:cNvPr>
          <p:cNvSpPr>
            <a:spLocks noGrp="1"/>
          </p:cNvSpPr>
          <p:nvPr>
            <p:ph idx="1"/>
          </p:nvPr>
        </p:nvSpPr>
        <p:spPr/>
        <p:txBody>
          <a:bodyPr>
            <a:normAutofit fontScale="92500" lnSpcReduction="10000"/>
          </a:bodyPr>
          <a:lstStyle/>
          <a:p>
            <a:r>
              <a:rPr lang="en-US" dirty="0"/>
              <a:t> Fred Luthans – “ OB is directly concerned with the understanding, prediction and control of human behavior in organization.”</a:t>
            </a:r>
          </a:p>
          <a:p>
            <a:r>
              <a:rPr lang="en-US" dirty="0"/>
              <a:t>Keith Davis quoted as " </a:t>
            </a:r>
            <a:r>
              <a:rPr lang="en-US" i="1" dirty="0"/>
              <a:t>Organizational Behavior</a:t>
            </a:r>
            <a:r>
              <a:rPr lang="en-US" dirty="0"/>
              <a:t> is the study and application of knowledge about how people act within organization.“</a:t>
            </a:r>
          </a:p>
          <a:p>
            <a:endParaRPr lang="en-US" dirty="0"/>
          </a:p>
          <a:p>
            <a:r>
              <a:rPr lang="en-US" dirty="0"/>
              <a:t>Scope Of OB</a:t>
            </a:r>
          </a:p>
          <a:p>
            <a:r>
              <a:rPr lang="en-US" dirty="0"/>
              <a:t>1 ) People</a:t>
            </a:r>
          </a:p>
          <a:p>
            <a:r>
              <a:rPr lang="en-US" dirty="0"/>
              <a:t>2) Structure</a:t>
            </a:r>
          </a:p>
          <a:p>
            <a:r>
              <a:rPr lang="en-US" dirty="0"/>
              <a:t>3) </a:t>
            </a:r>
            <a:r>
              <a:rPr lang="en-US" dirty="0" err="1"/>
              <a:t>Technlogy</a:t>
            </a:r>
            <a:endParaRPr lang="en-US" dirty="0"/>
          </a:p>
          <a:p>
            <a:r>
              <a:rPr lang="en-US" dirty="0"/>
              <a:t>4) Social System</a:t>
            </a:r>
          </a:p>
        </p:txBody>
      </p:sp>
    </p:spTree>
    <p:extLst>
      <p:ext uri="{BB962C8B-B14F-4D97-AF65-F5344CB8AC3E}">
        <p14:creationId xmlns:p14="http://schemas.microsoft.com/office/powerpoint/2010/main" val="378912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1DF60F-3FA6-4C38-82D1-A994900782D4}"/>
              </a:ext>
            </a:extLst>
          </p:cNvPr>
          <p:cNvSpPr>
            <a:spLocks noGrp="1"/>
          </p:cNvSpPr>
          <p:nvPr>
            <p:ph type="title"/>
          </p:nvPr>
        </p:nvSpPr>
        <p:spPr>
          <a:xfrm>
            <a:off x="838200" y="365126"/>
            <a:ext cx="10515600" cy="579092"/>
          </a:xfrm>
        </p:spPr>
        <p:txBody>
          <a:bodyPr>
            <a:normAutofit fontScale="90000"/>
          </a:bodyPr>
          <a:lstStyle/>
          <a:p>
            <a:r>
              <a:rPr lang="en-US" dirty="0"/>
              <a:t>Importance of OB</a:t>
            </a:r>
          </a:p>
        </p:txBody>
      </p:sp>
      <p:sp>
        <p:nvSpPr>
          <p:cNvPr id="3" name="Content Placeholder 2">
            <a:extLst>
              <a:ext uri="{FF2B5EF4-FFF2-40B4-BE49-F238E27FC236}">
                <a16:creationId xmlns:a16="http://schemas.microsoft.com/office/drawing/2014/main" xmlns="" id="{C5D2B8BE-930E-43A6-82D3-B4C1C6A8FD50}"/>
              </a:ext>
            </a:extLst>
          </p:cNvPr>
          <p:cNvSpPr>
            <a:spLocks noGrp="1"/>
          </p:cNvSpPr>
          <p:nvPr>
            <p:ph idx="1"/>
          </p:nvPr>
        </p:nvSpPr>
        <p:spPr>
          <a:xfrm>
            <a:off x="838200" y="1222513"/>
            <a:ext cx="10515600" cy="4954450"/>
          </a:xfrm>
        </p:spPr>
        <p:txBody>
          <a:bodyPr/>
          <a:lstStyle/>
          <a:p>
            <a:r>
              <a:rPr lang="en-US" dirty="0"/>
              <a:t>Understanding the relationship between an </a:t>
            </a:r>
            <a:r>
              <a:rPr lang="en-US" dirty="0" err="1"/>
              <a:t>organisation</a:t>
            </a:r>
            <a:r>
              <a:rPr lang="en-US" dirty="0"/>
              <a:t> and its employees</a:t>
            </a:r>
          </a:p>
          <a:p>
            <a:r>
              <a:rPr lang="en-US" dirty="0"/>
              <a:t>Motivating employees</a:t>
            </a:r>
          </a:p>
          <a:p>
            <a:r>
              <a:rPr lang="en-US" dirty="0"/>
              <a:t>Improving industrial/ </a:t>
            </a:r>
            <a:r>
              <a:rPr lang="en-US" dirty="0" err="1"/>
              <a:t>labour</a:t>
            </a:r>
            <a:r>
              <a:rPr lang="en-US" dirty="0"/>
              <a:t> relations</a:t>
            </a:r>
          </a:p>
          <a:p>
            <a:r>
              <a:rPr lang="en-US" dirty="0"/>
              <a:t>Effective </a:t>
            </a:r>
            <a:r>
              <a:rPr lang="en-US" dirty="0" err="1"/>
              <a:t>utilisation</a:t>
            </a:r>
            <a:r>
              <a:rPr lang="en-US" dirty="0"/>
              <a:t> of Human Resource</a:t>
            </a:r>
          </a:p>
          <a:p>
            <a:r>
              <a:rPr lang="en-US" dirty="0"/>
              <a:t>Predicting human </a:t>
            </a:r>
            <a:r>
              <a:rPr lang="en-US" dirty="0" err="1"/>
              <a:t>behaviour</a:t>
            </a:r>
            <a:endParaRPr lang="en-US" dirty="0"/>
          </a:p>
        </p:txBody>
      </p:sp>
    </p:spTree>
    <p:extLst>
      <p:ext uri="{BB962C8B-B14F-4D97-AF65-F5344CB8AC3E}">
        <p14:creationId xmlns:p14="http://schemas.microsoft.com/office/powerpoint/2010/main" val="3823927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D13286-A233-49CC-809B-1D079C549479}"/>
              </a:ext>
            </a:extLst>
          </p:cNvPr>
          <p:cNvSpPr>
            <a:spLocks noGrp="1"/>
          </p:cNvSpPr>
          <p:nvPr>
            <p:ph type="title"/>
          </p:nvPr>
        </p:nvSpPr>
        <p:spPr/>
        <p:txBody>
          <a:bodyPr/>
          <a:lstStyle/>
          <a:p>
            <a:r>
              <a:rPr lang="en-US" dirty="0"/>
              <a:t>Relationship Between OB and Individual</a:t>
            </a:r>
          </a:p>
        </p:txBody>
      </p:sp>
      <p:sp>
        <p:nvSpPr>
          <p:cNvPr id="3" name="Content Placeholder 2">
            <a:extLst>
              <a:ext uri="{FF2B5EF4-FFF2-40B4-BE49-F238E27FC236}">
                <a16:creationId xmlns:a16="http://schemas.microsoft.com/office/drawing/2014/main" xmlns="" id="{18083386-7BC4-4540-A0F0-9A09EFD2A5A1}"/>
              </a:ext>
            </a:extLst>
          </p:cNvPr>
          <p:cNvSpPr>
            <a:spLocks noGrp="1"/>
          </p:cNvSpPr>
          <p:nvPr>
            <p:ph idx="1"/>
          </p:nvPr>
        </p:nvSpPr>
        <p:spPr/>
        <p:txBody>
          <a:bodyPr/>
          <a:lstStyle/>
          <a:p>
            <a:r>
              <a:rPr lang="en-US" dirty="0"/>
              <a:t>a.Individual characteristics</a:t>
            </a:r>
          </a:p>
          <a:p>
            <a:r>
              <a:rPr lang="en-US" dirty="0"/>
              <a:t>b. Individual motivation</a:t>
            </a:r>
          </a:p>
          <a:p>
            <a:r>
              <a:rPr lang="en-US" dirty="0"/>
              <a:t>c. Rewards/punishment. </a:t>
            </a:r>
          </a:p>
          <a:p>
            <a:r>
              <a:rPr lang="en-US" dirty="0"/>
              <a:t>d. Stress</a:t>
            </a:r>
          </a:p>
        </p:txBody>
      </p:sp>
    </p:spTree>
    <p:extLst>
      <p:ext uri="{BB962C8B-B14F-4D97-AF65-F5344CB8AC3E}">
        <p14:creationId xmlns:p14="http://schemas.microsoft.com/office/powerpoint/2010/main" val="1840424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43F1F7-1CC4-46E8-AB76-24691CB3CD9F}"/>
              </a:ext>
            </a:extLst>
          </p:cNvPr>
          <p:cNvSpPr>
            <a:spLocks noGrp="1"/>
          </p:cNvSpPr>
          <p:nvPr>
            <p:ph type="title"/>
          </p:nvPr>
        </p:nvSpPr>
        <p:spPr/>
        <p:txBody>
          <a:bodyPr>
            <a:normAutofit fontScale="90000"/>
          </a:bodyPr>
          <a:lstStyle/>
          <a:p>
            <a:r>
              <a:rPr lang="en-US" dirty="0"/>
              <a:t/>
            </a:r>
            <a:br>
              <a:rPr lang="en-US" dirty="0"/>
            </a:br>
            <a:r>
              <a:rPr lang="en-US" dirty="0"/>
              <a:t>Limitations of OB </a:t>
            </a:r>
            <a:br>
              <a:rPr lang="en-US" dirty="0"/>
            </a:br>
            <a:endParaRPr lang="en-US" dirty="0"/>
          </a:p>
        </p:txBody>
      </p:sp>
      <p:sp>
        <p:nvSpPr>
          <p:cNvPr id="3" name="Content Placeholder 2">
            <a:extLst>
              <a:ext uri="{FF2B5EF4-FFF2-40B4-BE49-F238E27FC236}">
                <a16:creationId xmlns:a16="http://schemas.microsoft.com/office/drawing/2014/main" xmlns="" id="{4A46CE79-5FA2-4024-91DA-E33A6B35360D}"/>
              </a:ext>
            </a:extLst>
          </p:cNvPr>
          <p:cNvSpPr>
            <a:spLocks noGrp="1"/>
          </p:cNvSpPr>
          <p:nvPr>
            <p:ph idx="1"/>
          </p:nvPr>
        </p:nvSpPr>
        <p:spPr/>
        <p:txBody>
          <a:bodyPr/>
          <a:lstStyle/>
          <a:p>
            <a:r>
              <a:rPr lang="en-US" i="0" u="none" strike="noStrike" dirty="0">
                <a:solidFill>
                  <a:srgbClr val="000000"/>
                </a:solidFill>
                <a:effectLst/>
                <a:latin typeface="Open Sans" panose="020B0606030504020204" pitchFamily="34" charset="0"/>
              </a:rPr>
              <a:t>Emphasis on principles, not practice</a:t>
            </a:r>
          </a:p>
          <a:p>
            <a:r>
              <a:rPr lang="en-US" i="0" u="none" strike="noStrike" dirty="0">
                <a:solidFill>
                  <a:srgbClr val="000000"/>
                </a:solidFill>
                <a:effectLst/>
                <a:latin typeface="Open Sans" panose="020B0606030504020204" pitchFamily="34" charset="0"/>
              </a:rPr>
              <a:t>No improvement in industrial relations</a:t>
            </a:r>
          </a:p>
          <a:p>
            <a:r>
              <a:rPr lang="en-US" dirty="0">
                <a:solidFill>
                  <a:srgbClr val="000000"/>
                </a:solidFill>
                <a:latin typeface="Open Sans" panose="020B0606030504020204" pitchFamily="34" charset="0"/>
              </a:rPr>
              <a:t>Behavioral Bias</a:t>
            </a:r>
          </a:p>
          <a:p>
            <a:r>
              <a:rPr lang="en-US" dirty="0">
                <a:solidFill>
                  <a:srgbClr val="000000"/>
                </a:solidFill>
                <a:latin typeface="Open Sans" panose="020B0606030504020204" pitchFamily="34" charset="0"/>
              </a:rPr>
              <a:t>The techniques of OB </a:t>
            </a:r>
            <a:r>
              <a:rPr lang="en-US">
                <a:solidFill>
                  <a:srgbClr val="000000"/>
                </a:solidFill>
                <a:latin typeface="Open Sans" panose="020B0606030504020204" pitchFamily="34" charset="0"/>
              </a:rPr>
              <a:t>are oversimplified.</a:t>
            </a:r>
            <a:endParaRPr lang="en-US" dirty="0"/>
          </a:p>
        </p:txBody>
      </p:sp>
    </p:spTree>
    <p:extLst>
      <p:ext uri="{BB962C8B-B14F-4D97-AF65-F5344CB8AC3E}">
        <p14:creationId xmlns:p14="http://schemas.microsoft.com/office/powerpoint/2010/main" val="733805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3681"/>
          </a:xfrm>
        </p:spPr>
        <p:txBody>
          <a:bodyPr>
            <a:normAutofit fontScale="90000"/>
          </a:bodyPr>
          <a:lstStyle/>
          <a:p>
            <a:r>
              <a:rPr lang="en-US" dirty="0"/>
              <a:t>Evolution of OB</a:t>
            </a:r>
          </a:p>
        </p:txBody>
      </p:sp>
      <p:sp>
        <p:nvSpPr>
          <p:cNvPr id="3" name="Content Placeholder 2"/>
          <p:cNvSpPr>
            <a:spLocks noGrp="1"/>
          </p:cNvSpPr>
          <p:nvPr>
            <p:ph idx="1"/>
          </p:nvPr>
        </p:nvSpPr>
        <p:spPr>
          <a:xfrm>
            <a:off x="838200" y="1167618"/>
            <a:ext cx="10515600" cy="5009345"/>
          </a:xfrm>
        </p:spPr>
        <p:txBody>
          <a:bodyPr/>
          <a:lstStyle/>
          <a:p>
            <a:r>
              <a:rPr lang="en-US" dirty="0"/>
              <a:t>1) Industrial Revolution</a:t>
            </a:r>
          </a:p>
          <a:p>
            <a:r>
              <a:rPr lang="en-US" dirty="0"/>
              <a:t>2) Scientific management (Early 20</a:t>
            </a:r>
            <a:r>
              <a:rPr lang="en-US" baseline="30000" dirty="0"/>
              <a:t>th</a:t>
            </a:r>
            <a:r>
              <a:rPr lang="en-US" dirty="0"/>
              <a:t> Century)</a:t>
            </a:r>
          </a:p>
          <a:p>
            <a:r>
              <a:rPr lang="en-US" dirty="0"/>
              <a:t>3) Human Relations Movement ( 1920 s to 1940 s)</a:t>
            </a:r>
          </a:p>
          <a:p>
            <a:r>
              <a:rPr lang="en-US" dirty="0"/>
              <a:t>4) </a:t>
            </a:r>
            <a:r>
              <a:rPr lang="en-US"/>
              <a:t>Organizational </a:t>
            </a:r>
            <a:r>
              <a:rPr lang="en-US" smtClean="0"/>
              <a:t>Behavior </a:t>
            </a:r>
            <a:r>
              <a:rPr lang="en-US" dirty="0" smtClean="0"/>
              <a:t>( starting from 1950s)</a:t>
            </a:r>
            <a:endParaRPr lang="en-US" dirty="0"/>
          </a:p>
          <a:p>
            <a:pPr>
              <a:buNone/>
            </a:pPr>
            <a:endParaRPr lang="en-US" dirty="0"/>
          </a:p>
        </p:txBody>
      </p:sp>
    </p:spTree>
    <p:extLst>
      <p:ext uri="{BB962C8B-B14F-4D97-AF65-F5344CB8AC3E}">
        <p14:creationId xmlns:p14="http://schemas.microsoft.com/office/powerpoint/2010/main" val="680924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9590"/>
            <a:ext cx="10515600" cy="999651"/>
          </a:xfrm>
        </p:spPr>
        <p:txBody>
          <a:bodyPr/>
          <a:lstStyle/>
          <a:p>
            <a:pPr algn="ctr"/>
            <a:r>
              <a:rPr lang="en-IN" dirty="0" smtClean="0"/>
              <a:t>Industrial Revolution</a:t>
            </a:r>
            <a:endParaRPr lang="en-IN" dirty="0"/>
          </a:p>
        </p:txBody>
      </p:sp>
      <p:sp>
        <p:nvSpPr>
          <p:cNvPr id="3" name="Content Placeholder 2"/>
          <p:cNvSpPr>
            <a:spLocks noGrp="1"/>
          </p:cNvSpPr>
          <p:nvPr>
            <p:ph idx="1"/>
          </p:nvPr>
        </p:nvSpPr>
        <p:spPr>
          <a:xfrm>
            <a:off x="838200" y="1514901"/>
            <a:ext cx="10515600" cy="4662062"/>
          </a:xfrm>
        </p:spPr>
        <p:txBody>
          <a:bodyPr/>
          <a:lstStyle/>
          <a:p>
            <a:r>
              <a:rPr lang="en-US" dirty="0"/>
              <a:t>The Industrial Revolution was a period from the 18th to the 19th century where major changes in agriculture, transportation and technology had a deep effect on socio economic and cultural conditions of the Britain.</a:t>
            </a:r>
            <a:endParaRPr lang="en-IN" dirty="0"/>
          </a:p>
        </p:txBody>
      </p:sp>
    </p:spTree>
    <p:extLst>
      <p:ext uri="{BB962C8B-B14F-4D97-AF65-F5344CB8AC3E}">
        <p14:creationId xmlns:p14="http://schemas.microsoft.com/office/powerpoint/2010/main" val="3355098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Scientific Management</a:t>
            </a:r>
            <a:endParaRPr lang="en-IN" dirty="0"/>
          </a:p>
        </p:txBody>
      </p:sp>
      <p:sp>
        <p:nvSpPr>
          <p:cNvPr id="3" name="Content Placeholder 2"/>
          <p:cNvSpPr>
            <a:spLocks noGrp="1"/>
          </p:cNvSpPr>
          <p:nvPr>
            <p:ph idx="1"/>
          </p:nvPr>
        </p:nvSpPr>
        <p:spPr>
          <a:xfrm>
            <a:off x="838200" y="1555845"/>
            <a:ext cx="10515600" cy="4621118"/>
          </a:xfrm>
        </p:spPr>
        <p:txBody>
          <a:bodyPr>
            <a:normAutofit fontScale="92500" lnSpcReduction="10000"/>
          </a:bodyPr>
          <a:lstStyle/>
          <a:p>
            <a:pPr fontAlgn="base"/>
            <a:r>
              <a:rPr lang="en-US" dirty="0"/>
              <a:t>Taylor's four principles are as follows:</a:t>
            </a:r>
          </a:p>
          <a:p>
            <a:pPr fontAlgn="base"/>
            <a:r>
              <a:rPr lang="en-US" dirty="0"/>
              <a:t>Replace working by "rule of thumb," or simple habit and common sense, and instead use the scientific method to study work and determine the most efficient way to perform specific tasks.</a:t>
            </a:r>
          </a:p>
          <a:p>
            <a:pPr fontAlgn="base"/>
            <a:r>
              <a:rPr lang="en-US" dirty="0"/>
              <a:t>Rather than simply assign workers to just any job, match workers to their jobs based on capability and motivation, and train them to work at maximum efficiency.</a:t>
            </a:r>
          </a:p>
          <a:p>
            <a:pPr fontAlgn="base"/>
            <a:r>
              <a:rPr lang="en-US" dirty="0"/>
              <a:t>Monitor worker performance, and provide instructions and supervision to ensure that they're using the most efficient ways of working.</a:t>
            </a:r>
          </a:p>
          <a:p>
            <a:pPr fontAlgn="base"/>
            <a:r>
              <a:rPr lang="en-US" dirty="0"/>
              <a:t>Allocate the work between managers and workers so that the managers spend their time planning and training, allowing the workers to perform their tasks efficiently.</a:t>
            </a:r>
          </a:p>
          <a:p>
            <a:endParaRPr lang="en-IN" dirty="0"/>
          </a:p>
        </p:txBody>
      </p:sp>
    </p:spTree>
    <p:extLst>
      <p:ext uri="{BB962C8B-B14F-4D97-AF65-F5344CB8AC3E}">
        <p14:creationId xmlns:p14="http://schemas.microsoft.com/office/powerpoint/2010/main" val="2470707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Human Relations Movements</a:t>
            </a:r>
            <a:endParaRPr lang="en-IN" dirty="0"/>
          </a:p>
        </p:txBody>
      </p:sp>
      <p:sp>
        <p:nvSpPr>
          <p:cNvPr id="3" name="Content Placeholder 2"/>
          <p:cNvSpPr>
            <a:spLocks noGrp="1"/>
          </p:cNvSpPr>
          <p:nvPr>
            <p:ph idx="1"/>
          </p:nvPr>
        </p:nvSpPr>
        <p:spPr/>
        <p:txBody>
          <a:bodyPr/>
          <a:lstStyle/>
          <a:p>
            <a:r>
              <a:rPr lang="en-IN" dirty="0" smtClean="0"/>
              <a:t>Heavy Emphasis on Employee Cooperation and morale.</a:t>
            </a:r>
          </a:p>
          <a:p>
            <a:endParaRPr lang="en-IN" dirty="0" smtClean="0"/>
          </a:p>
          <a:p>
            <a:r>
              <a:rPr lang="en-IN" dirty="0" smtClean="0"/>
              <a:t>Hawthorne Experiment :-</a:t>
            </a:r>
          </a:p>
          <a:p>
            <a:r>
              <a:rPr lang="en-IN" b="1" dirty="0"/>
              <a:t>1. Illumination </a:t>
            </a:r>
            <a:r>
              <a:rPr lang="en-IN" b="1" dirty="0" smtClean="0"/>
              <a:t>Experiments</a:t>
            </a:r>
            <a:endParaRPr lang="en-IN" b="1" dirty="0"/>
          </a:p>
          <a:p>
            <a:r>
              <a:rPr lang="en-US" b="1" dirty="0"/>
              <a:t>2. Relay Assembly Test Room </a:t>
            </a:r>
            <a:r>
              <a:rPr lang="en-US" b="1" dirty="0" smtClean="0"/>
              <a:t>Experiments</a:t>
            </a:r>
          </a:p>
          <a:p>
            <a:r>
              <a:rPr lang="en-US" b="1" dirty="0" smtClean="0"/>
              <a:t>3.</a:t>
            </a:r>
            <a:r>
              <a:rPr lang="en-IN" b="1" dirty="0"/>
              <a:t> </a:t>
            </a:r>
            <a:r>
              <a:rPr lang="en-IN" b="1" dirty="0" smtClean="0"/>
              <a:t>Mass </a:t>
            </a:r>
            <a:r>
              <a:rPr lang="en-IN" b="1" dirty="0"/>
              <a:t>Interviewing </a:t>
            </a:r>
            <a:r>
              <a:rPr lang="en-IN" b="1" dirty="0" smtClean="0"/>
              <a:t>Programme</a:t>
            </a:r>
          </a:p>
          <a:p>
            <a:r>
              <a:rPr lang="en-US" b="1" dirty="0"/>
              <a:t>4. Bank Wiring Observation Room Experiment</a:t>
            </a:r>
          </a:p>
          <a:p>
            <a:endParaRPr lang="en-IN" b="1" dirty="0"/>
          </a:p>
          <a:p>
            <a:endParaRPr lang="en-US" b="1" dirty="0"/>
          </a:p>
          <a:p>
            <a:endParaRPr lang="en-IN" dirty="0"/>
          </a:p>
        </p:txBody>
      </p:sp>
    </p:spTree>
    <p:extLst>
      <p:ext uri="{BB962C8B-B14F-4D97-AF65-F5344CB8AC3E}">
        <p14:creationId xmlns:p14="http://schemas.microsoft.com/office/powerpoint/2010/main" val="1538251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4358"/>
          </a:xfrm>
        </p:spPr>
        <p:txBody>
          <a:bodyPr/>
          <a:lstStyle/>
          <a:p>
            <a:r>
              <a:rPr lang="en-US" dirty="0"/>
              <a:t>Models of OB</a:t>
            </a:r>
          </a:p>
        </p:txBody>
      </p:sp>
      <p:sp>
        <p:nvSpPr>
          <p:cNvPr id="3" name="Content Placeholder 2"/>
          <p:cNvSpPr>
            <a:spLocks noGrp="1"/>
          </p:cNvSpPr>
          <p:nvPr>
            <p:ph idx="1"/>
          </p:nvPr>
        </p:nvSpPr>
        <p:spPr>
          <a:xfrm>
            <a:off x="838200" y="1153551"/>
            <a:ext cx="10515600" cy="5023412"/>
          </a:xfrm>
        </p:spPr>
        <p:txBody>
          <a:bodyPr/>
          <a:lstStyle/>
          <a:p>
            <a:r>
              <a:rPr lang="en-US" b="1" dirty="0"/>
              <a:t>The Autocratic Model</a:t>
            </a:r>
            <a:endParaRPr lang="en-US" dirty="0"/>
          </a:p>
          <a:p>
            <a:r>
              <a:rPr lang="en-US" dirty="0"/>
              <a:t>The basis of this model is power with a managerial orientation of authority. The employees in turn are oriented towards obedience and dependence on the boss. The employee need that is met is subsistence. The performance result is minimal.</a:t>
            </a:r>
          </a:p>
          <a:p>
            <a:r>
              <a:rPr lang="en-US" b="1" dirty="0"/>
              <a:t>The Custodial Model</a:t>
            </a:r>
            <a:endParaRPr lang="en-US" dirty="0"/>
          </a:p>
          <a:p>
            <a:r>
              <a:rPr lang="en-US" dirty="0"/>
              <a:t>The basis of this model is economic resources with a managerial orientation of money. The employees in turn are oriented towards security and benefits and dependence on the organization. The employee need that is met is security. The performance result is passive cooperation.</a:t>
            </a:r>
          </a:p>
          <a:p>
            <a:endParaRPr lang="en-US" dirty="0"/>
          </a:p>
        </p:txBody>
      </p:sp>
    </p:spTree>
    <p:extLst>
      <p:ext uri="{BB962C8B-B14F-4D97-AF65-F5344CB8AC3E}">
        <p14:creationId xmlns:p14="http://schemas.microsoft.com/office/powerpoint/2010/main" val="2229908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0843"/>
            <a:ext cx="10515600" cy="5586120"/>
          </a:xfrm>
        </p:spPr>
        <p:txBody>
          <a:bodyPr/>
          <a:lstStyle/>
          <a:p>
            <a:r>
              <a:rPr lang="en-US" b="1" dirty="0"/>
              <a:t>The Supportive Model</a:t>
            </a:r>
            <a:endParaRPr lang="en-US" dirty="0"/>
          </a:p>
          <a:p>
            <a:r>
              <a:rPr lang="en-US" dirty="0"/>
              <a:t>The basis of this model is leadership with a managerial orientation of support. The employees in turn are oriented towards job performance and participation. The employee need that is met is status and recognition. The performance result is awakened drives.</a:t>
            </a:r>
          </a:p>
          <a:p>
            <a:r>
              <a:rPr lang="en-US" b="1" dirty="0"/>
              <a:t>The Collegial Model</a:t>
            </a:r>
          </a:p>
          <a:p>
            <a:r>
              <a:rPr lang="en-US" dirty="0"/>
              <a:t>The basic foundation of the collegial model lies on management's building a feeling of partnership with employee. Under collegial approach, employees feel needed and useful. They consider managers as joint contributors to organizational success rather than as bosses.</a:t>
            </a:r>
          </a:p>
        </p:txBody>
      </p:sp>
    </p:spTree>
    <p:extLst>
      <p:ext uri="{BB962C8B-B14F-4D97-AF65-F5344CB8AC3E}">
        <p14:creationId xmlns:p14="http://schemas.microsoft.com/office/powerpoint/2010/main" val="2371634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5422"/>
            <a:ext cx="10515600" cy="5881541"/>
          </a:xfrm>
        </p:spPr>
        <p:txBody>
          <a:bodyPr>
            <a:normAutofit fontScale="92500" lnSpcReduction="10000"/>
          </a:bodyPr>
          <a:lstStyle/>
          <a:p>
            <a:r>
              <a:rPr lang="en-US" dirty="0"/>
              <a:t>S-O-B-C stands for Stimulus, Organism(a person), Behavior and Consequence.</a:t>
            </a:r>
          </a:p>
          <a:p>
            <a:r>
              <a:rPr lang="en-US" dirty="0"/>
              <a:t>:</a:t>
            </a:r>
          </a:p>
          <a:p>
            <a:r>
              <a:rPr lang="en-US" dirty="0"/>
              <a:t>Stimulus: is any event that happens in the environment, it can be a sound(like someone shouting) a scene(a car accident, a fight. etc...), events(like receiving a paycheck).</a:t>
            </a:r>
          </a:p>
          <a:p>
            <a:r>
              <a:rPr lang="en-US" dirty="0"/>
              <a:t>Organism: is a person, nothing more can be said about this, so in OB you can consider that to be an employee or an employer.</a:t>
            </a:r>
          </a:p>
          <a:p>
            <a:r>
              <a:rPr lang="en-US" dirty="0"/>
              <a:t>Behavior: the organism behavior and response in regards to the stimulus( for example a child(Organism) may hit(Behavior) his brother after seeing a violent movie(Stimulus).</a:t>
            </a:r>
          </a:p>
          <a:p>
            <a:r>
              <a:rPr lang="en-US" dirty="0"/>
              <a:t>Consequence: is the </a:t>
            </a:r>
            <a:r>
              <a:rPr lang="en-US" dirty="0" err="1"/>
              <a:t>the</a:t>
            </a:r>
            <a:r>
              <a:rPr lang="en-US" dirty="0"/>
              <a:t> outcome that comes after the behavior, it either reinforces(thus repeated) the behavior or punished(thus not repeated). </a:t>
            </a:r>
          </a:p>
          <a:p>
            <a:r>
              <a:rPr lang="en-US" dirty="0"/>
              <a:t/>
            </a:r>
            <a:br>
              <a:rPr lang="en-US" dirty="0"/>
            </a:br>
            <a:endParaRPr lang="en-US" dirty="0"/>
          </a:p>
        </p:txBody>
      </p:sp>
    </p:spTree>
    <p:extLst>
      <p:ext uri="{BB962C8B-B14F-4D97-AF65-F5344CB8AC3E}">
        <p14:creationId xmlns:p14="http://schemas.microsoft.com/office/powerpoint/2010/main" val="383915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3343"/>
          </a:xfrm>
        </p:spPr>
        <p:txBody>
          <a:bodyPr>
            <a:normAutofit fontScale="90000"/>
          </a:bodyPr>
          <a:lstStyle/>
          <a:p>
            <a:pPr algn="ctr"/>
            <a:r>
              <a:rPr lang="en-US" b="1" u="sng" dirty="0"/>
              <a:t>Values </a:t>
            </a:r>
          </a:p>
        </p:txBody>
      </p:sp>
      <p:sp>
        <p:nvSpPr>
          <p:cNvPr id="3" name="Content Placeholder 2"/>
          <p:cNvSpPr>
            <a:spLocks noGrp="1"/>
          </p:cNvSpPr>
          <p:nvPr>
            <p:ph idx="1"/>
          </p:nvPr>
        </p:nvSpPr>
        <p:spPr>
          <a:xfrm>
            <a:off x="838200" y="1195754"/>
            <a:ext cx="10515600" cy="5662246"/>
          </a:xfrm>
        </p:spPr>
        <p:txBody>
          <a:bodyPr>
            <a:normAutofit lnSpcReduction="10000"/>
          </a:bodyPr>
          <a:lstStyle/>
          <a:p>
            <a:r>
              <a:rPr lang="en-US" dirty="0"/>
              <a:t>Values represent stable, long lasting beliefs about what is important.</a:t>
            </a:r>
          </a:p>
          <a:p>
            <a:r>
              <a:rPr lang="en-US" dirty="0"/>
              <a:t>Attitudes represent beliefs, feelings and action tendencies towards objects, ideas or people.</a:t>
            </a:r>
          </a:p>
          <a:p>
            <a:r>
              <a:rPr lang="en-US" dirty="0"/>
              <a:t>Emotions are intense feelings that are directed at someone or something.</a:t>
            </a:r>
          </a:p>
          <a:p>
            <a:r>
              <a:rPr lang="en-US" dirty="0"/>
              <a:t>M. </a:t>
            </a:r>
            <a:r>
              <a:rPr lang="en-US" dirty="0" err="1"/>
              <a:t>Haralambos</a:t>
            </a:r>
            <a:r>
              <a:rPr lang="en-US" dirty="0"/>
              <a:t>, “A value is a belief that something is good and desirable”.</a:t>
            </a:r>
          </a:p>
          <a:p>
            <a:r>
              <a:rPr lang="en-US" dirty="0"/>
              <a:t>Thurstone said, “An attitude denotes the sum total of man’s inclinations and feelings, prejudice or bias, preconceived notions, ideas, fears, threats, and other any specific topic.”</a:t>
            </a:r>
          </a:p>
          <a:p>
            <a:r>
              <a:rPr lang="en-US" dirty="0"/>
              <a:t>The </a:t>
            </a:r>
            <a:r>
              <a:rPr lang="en-US" i="1" u="sng" dirty="0">
                <a:hlinkClick r:id="rId2" tooltip="Oxford Dictionary">
                  <a:extLst>
                    <a:ext uri="{A12FA001-AC4F-418D-AE19-62706E023703}">
                      <ahyp:hlinkClr xmlns:ahyp="http://schemas.microsoft.com/office/drawing/2018/hyperlinkcolor" xmlns="" val="tx"/>
                    </a:ext>
                  </a:extLst>
                </a:hlinkClick>
              </a:rPr>
              <a:t>Oxford </a:t>
            </a:r>
            <a:r>
              <a:rPr lang="en-US" u="sng" dirty="0">
                <a:hlinkClick r:id="rId2" tooltip="Oxford Dictionary">
                  <a:extLst>
                    <a:ext uri="{A12FA001-AC4F-418D-AE19-62706E023703}">
                      <ahyp:hlinkClr xmlns:ahyp="http://schemas.microsoft.com/office/drawing/2018/hyperlinkcolor" xmlns="" val="tx"/>
                    </a:ext>
                  </a:extLst>
                </a:hlinkClick>
              </a:rPr>
              <a:t>Dictionary</a:t>
            </a:r>
            <a:r>
              <a:rPr lang="en-US" u="sng" dirty="0"/>
              <a:t> </a:t>
            </a:r>
            <a:r>
              <a:rPr lang="en-US" dirty="0"/>
              <a:t>definition of emotion is "A strong feeling deriving from one's circumstances, mood, or relationships with others."</a:t>
            </a:r>
          </a:p>
        </p:txBody>
      </p:sp>
    </p:spTree>
    <p:extLst>
      <p:ext uri="{BB962C8B-B14F-4D97-AF65-F5344CB8AC3E}">
        <p14:creationId xmlns:p14="http://schemas.microsoft.com/office/powerpoint/2010/main" val="4157668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6E63C-120B-4BB7-9BD9-87F3ED4A5112}"/>
              </a:ext>
            </a:extLst>
          </p:cNvPr>
          <p:cNvSpPr>
            <a:spLocks noGrp="1"/>
          </p:cNvSpPr>
          <p:nvPr>
            <p:ph type="title"/>
          </p:nvPr>
        </p:nvSpPr>
        <p:spPr>
          <a:xfrm>
            <a:off x="838200" y="365125"/>
            <a:ext cx="10515600" cy="813435"/>
          </a:xfrm>
        </p:spPr>
        <p:txBody>
          <a:bodyPr>
            <a:normAutofit/>
          </a:bodyPr>
          <a:lstStyle/>
          <a:p>
            <a:r>
              <a:rPr lang="en-US" dirty="0"/>
              <a:t>Components of Attitude</a:t>
            </a:r>
          </a:p>
        </p:txBody>
      </p:sp>
      <p:pic>
        <p:nvPicPr>
          <p:cNvPr id="5" name="Content Placeholder 4">
            <a:extLst>
              <a:ext uri="{FF2B5EF4-FFF2-40B4-BE49-F238E27FC236}">
                <a16:creationId xmlns:a16="http://schemas.microsoft.com/office/drawing/2014/main" xmlns="" id="{E10216A2-1E39-48E7-BE13-EDF32A8EC6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5840" y="1391919"/>
            <a:ext cx="9154160" cy="5100955"/>
          </a:xfrm>
        </p:spPr>
      </p:pic>
    </p:spTree>
    <p:extLst>
      <p:ext uri="{BB962C8B-B14F-4D97-AF65-F5344CB8AC3E}">
        <p14:creationId xmlns:p14="http://schemas.microsoft.com/office/powerpoint/2010/main" val="59955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DBCC89-CFC4-48AD-8376-11836E1B6C07}"/>
              </a:ext>
            </a:extLst>
          </p:cNvPr>
          <p:cNvSpPr>
            <a:spLocks noGrp="1"/>
          </p:cNvSpPr>
          <p:nvPr>
            <p:ph idx="1"/>
          </p:nvPr>
        </p:nvSpPr>
        <p:spPr>
          <a:xfrm>
            <a:off x="838200" y="447040"/>
            <a:ext cx="10515600" cy="6410960"/>
          </a:xfrm>
        </p:spPr>
        <p:txBody>
          <a:bodyPr/>
          <a:lstStyle/>
          <a:p>
            <a:r>
              <a:rPr lang="en-US" b="1" dirty="0"/>
              <a:t>Cognitive Component</a:t>
            </a:r>
          </a:p>
          <a:p>
            <a:r>
              <a:rPr lang="en-US" dirty="0"/>
              <a:t>The cognitive component of attitudes refers to the beliefs, thoughts, and attributes that we would associate with an object. It is the opinion or belief segment of an attitude. It refers to that part of attitude which is related in general knowledge of a person.</a:t>
            </a:r>
          </a:p>
          <a:p>
            <a:r>
              <a:rPr lang="en-US" b="1" dirty="0"/>
              <a:t>Affective Component</a:t>
            </a:r>
          </a:p>
          <a:p>
            <a:r>
              <a:rPr lang="en-US" dirty="0"/>
              <a:t>Affective component is the emotional or feeling segment of an attitude.</a:t>
            </a:r>
          </a:p>
          <a:p>
            <a:r>
              <a:rPr lang="en-US" dirty="0"/>
              <a:t>It is related to the statement which affects another person.</a:t>
            </a:r>
          </a:p>
          <a:p>
            <a:r>
              <a:rPr lang="en-US" b="1" dirty="0"/>
              <a:t>Behavioral Component</a:t>
            </a:r>
          </a:p>
          <a:p>
            <a:r>
              <a:rPr lang="en-US" dirty="0"/>
              <a:t>Behavior component of an attitude consists of a person’s tendencies to </a:t>
            </a:r>
            <a:r>
              <a:rPr lang="en-US" dirty="0" err="1"/>
              <a:t>behave’in</a:t>
            </a:r>
            <a:r>
              <a:rPr lang="en-US" dirty="0"/>
              <a:t> a particular way toward an object</a:t>
            </a:r>
            <a:r>
              <a:rPr lang="en-US" i="1" dirty="0"/>
              <a:t>.</a:t>
            </a:r>
            <a:r>
              <a:rPr lang="en-US" dirty="0"/>
              <a:t> It refers to that part of attitude which reflects the intention of a person in the short-run or long run.</a:t>
            </a:r>
          </a:p>
          <a:p>
            <a:endParaRPr lang="en-US" dirty="0"/>
          </a:p>
        </p:txBody>
      </p:sp>
    </p:spTree>
    <p:extLst>
      <p:ext uri="{BB962C8B-B14F-4D97-AF65-F5344CB8AC3E}">
        <p14:creationId xmlns:p14="http://schemas.microsoft.com/office/powerpoint/2010/main" val="2991880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0DDFB7-F623-4044-AA04-4E8F230445D0}"/>
              </a:ext>
            </a:extLst>
          </p:cNvPr>
          <p:cNvSpPr>
            <a:spLocks noGrp="1"/>
          </p:cNvSpPr>
          <p:nvPr>
            <p:ph type="title"/>
          </p:nvPr>
        </p:nvSpPr>
        <p:spPr>
          <a:xfrm>
            <a:off x="838200" y="365125"/>
            <a:ext cx="10515600" cy="721995"/>
          </a:xfrm>
        </p:spPr>
        <p:txBody>
          <a:bodyPr/>
          <a:lstStyle/>
          <a:p>
            <a:r>
              <a:rPr lang="en-US" dirty="0"/>
              <a:t>Importance of Attitude</a:t>
            </a:r>
          </a:p>
        </p:txBody>
      </p:sp>
      <p:sp>
        <p:nvSpPr>
          <p:cNvPr id="3" name="Content Placeholder 2">
            <a:extLst>
              <a:ext uri="{FF2B5EF4-FFF2-40B4-BE49-F238E27FC236}">
                <a16:creationId xmlns:a16="http://schemas.microsoft.com/office/drawing/2014/main" xmlns="" id="{6A558C3D-4A78-4352-91AA-24781F33BF35}"/>
              </a:ext>
            </a:extLst>
          </p:cNvPr>
          <p:cNvSpPr>
            <a:spLocks noGrp="1"/>
          </p:cNvSpPr>
          <p:nvPr>
            <p:ph idx="1"/>
          </p:nvPr>
        </p:nvSpPr>
        <p:spPr>
          <a:xfrm>
            <a:off x="838200" y="1087120"/>
            <a:ext cx="10515600" cy="5089843"/>
          </a:xfrm>
        </p:spPr>
        <p:txBody>
          <a:bodyPr/>
          <a:lstStyle/>
          <a:p>
            <a:r>
              <a:rPr lang="en-US" b="1" dirty="0"/>
              <a:t>IN improving the relationship among the individuals</a:t>
            </a:r>
            <a:r>
              <a:rPr lang="en-US" dirty="0"/>
              <a:t>. </a:t>
            </a:r>
          </a:p>
          <a:p>
            <a:r>
              <a:rPr lang="en-US" dirty="0"/>
              <a:t>Creates a positive environment</a:t>
            </a:r>
          </a:p>
          <a:p>
            <a:r>
              <a:rPr lang="en-US" dirty="0"/>
              <a:t>Helps to Achieve Goals and Career success</a:t>
            </a:r>
          </a:p>
          <a:p>
            <a:r>
              <a:rPr lang="en-US" dirty="0"/>
              <a:t>Stress reduction and management</a:t>
            </a:r>
          </a:p>
          <a:p>
            <a:r>
              <a:rPr lang="en-US" dirty="0"/>
              <a:t>Better health</a:t>
            </a:r>
          </a:p>
          <a:p>
            <a:r>
              <a:rPr lang="en-US" dirty="0"/>
              <a:t>Improves motivation for yourself and others</a:t>
            </a:r>
          </a:p>
          <a:p>
            <a:r>
              <a:rPr lang="en-US" dirty="0"/>
              <a:t>Improves the attitude of other employees</a:t>
            </a:r>
          </a:p>
        </p:txBody>
      </p:sp>
    </p:spTree>
    <p:extLst>
      <p:ext uri="{BB962C8B-B14F-4D97-AF65-F5344CB8AC3E}">
        <p14:creationId xmlns:p14="http://schemas.microsoft.com/office/powerpoint/2010/main" val="3636046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E65F4C-B021-464E-8274-A3259546FBB2}"/>
              </a:ext>
            </a:extLst>
          </p:cNvPr>
          <p:cNvSpPr>
            <a:spLocks noGrp="1"/>
          </p:cNvSpPr>
          <p:nvPr>
            <p:ph type="title"/>
          </p:nvPr>
        </p:nvSpPr>
        <p:spPr/>
        <p:txBody>
          <a:bodyPr/>
          <a:lstStyle/>
          <a:p>
            <a:r>
              <a:rPr lang="en-US" dirty="0"/>
              <a:t>Relationship Between Behavior and Attitude</a:t>
            </a:r>
          </a:p>
        </p:txBody>
      </p:sp>
      <p:sp>
        <p:nvSpPr>
          <p:cNvPr id="3" name="Content Placeholder 2">
            <a:extLst>
              <a:ext uri="{FF2B5EF4-FFF2-40B4-BE49-F238E27FC236}">
                <a16:creationId xmlns:a16="http://schemas.microsoft.com/office/drawing/2014/main" xmlns="" id="{EEBE9051-C3D3-4018-AEDD-3AC2AB01B16C}"/>
              </a:ext>
            </a:extLst>
          </p:cNvPr>
          <p:cNvSpPr>
            <a:spLocks noGrp="1"/>
          </p:cNvSpPr>
          <p:nvPr>
            <p:ph idx="1"/>
          </p:nvPr>
        </p:nvSpPr>
        <p:spPr/>
        <p:txBody>
          <a:bodyPr/>
          <a:lstStyle/>
          <a:p>
            <a:r>
              <a:rPr lang="en-US" dirty="0"/>
              <a:t>Attitude begins in the mind and then gets reflected in the body.</a:t>
            </a:r>
          </a:p>
          <a:p>
            <a:r>
              <a:rPr lang="en-US" dirty="0"/>
              <a:t>Your attitude affects your behavior.</a:t>
            </a:r>
          </a:p>
          <a:p>
            <a:r>
              <a:rPr lang="en-US" dirty="0"/>
              <a:t>Behavior is the way a person responds to his attitude. This response is either positive or negative, depending on how that views his position.</a:t>
            </a:r>
          </a:p>
        </p:txBody>
      </p:sp>
    </p:spTree>
    <p:extLst>
      <p:ext uri="{BB962C8B-B14F-4D97-AF65-F5344CB8AC3E}">
        <p14:creationId xmlns:p14="http://schemas.microsoft.com/office/powerpoint/2010/main" val="39227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EA07A2-5F2D-4DBD-82EF-06BD01C82682}"/>
              </a:ext>
            </a:extLst>
          </p:cNvPr>
          <p:cNvSpPr>
            <a:spLocks noGrp="1"/>
          </p:cNvSpPr>
          <p:nvPr>
            <p:ph type="title"/>
          </p:nvPr>
        </p:nvSpPr>
        <p:spPr>
          <a:xfrm>
            <a:off x="838200" y="365125"/>
            <a:ext cx="10515600" cy="661035"/>
          </a:xfrm>
        </p:spPr>
        <p:txBody>
          <a:bodyPr>
            <a:normAutofit fontScale="90000"/>
          </a:bodyPr>
          <a:lstStyle/>
          <a:p>
            <a:r>
              <a:rPr lang="en-US" dirty="0"/>
              <a:t>Emotional Intelligence</a:t>
            </a:r>
          </a:p>
        </p:txBody>
      </p:sp>
      <p:sp>
        <p:nvSpPr>
          <p:cNvPr id="3" name="Content Placeholder 2">
            <a:extLst>
              <a:ext uri="{FF2B5EF4-FFF2-40B4-BE49-F238E27FC236}">
                <a16:creationId xmlns:a16="http://schemas.microsoft.com/office/drawing/2014/main" xmlns="" id="{B0C75AB5-FD8B-410A-94D5-592C57F5EC13}"/>
              </a:ext>
            </a:extLst>
          </p:cNvPr>
          <p:cNvSpPr>
            <a:spLocks noGrp="1"/>
          </p:cNvSpPr>
          <p:nvPr>
            <p:ph idx="1"/>
          </p:nvPr>
        </p:nvSpPr>
        <p:spPr>
          <a:xfrm>
            <a:off x="477520" y="1198880"/>
            <a:ext cx="10876280" cy="5659120"/>
          </a:xfrm>
        </p:spPr>
        <p:txBody>
          <a:bodyPr/>
          <a:lstStyle/>
          <a:p>
            <a:r>
              <a:rPr lang="en-US" dirty="0"/>
              <a:t>Emotional intelligence refers to the capability of a person to manage and control his or her emotions and possess the ability to control the emotions of others as well. Also, to manage emotional cues and information. </a:t>
            </a:r>
          </a:p>
          <a:p>
            <a:endParaRPr lang="en-US" dirty="0"/>
          </a:p>
          <a:p>
            <a:endParaRPr lang="en-US" dirty="0"/>
          </a:p>
          <a:p>
            <a:r>
              <a:rPr lang="en-US" dirty="0"/>
              <a:t>Fundamentals of</a:t>
            </a:r>
          </a:p>
          <a:p>
            <a:r>
              <a:rPr lang="en-US" dirty="0"/>
              <a:t>EI</a:t>
            </a:r>
            <a:r>
              <a:rPr lang="en-US" b="1" dirty="0">
                <a:solidFill>
                  <a:schemeClr val="tx2">
                    <a:lumMod val="50000"/>
                  </a:schemeClr>
                </a:solidFill>
              </a:rPr>
              <a:t/>
            </a:r>
            <a:br>
              <a:rPr lang="en-US" b="1" dirty="0">
                <a:solidFill>
                  <a:schemeClr val="tx2">
                    <a:lumMod val="50000"/>
                  </a:schemeClr>
                </a:solidFill>
              </a:rPr>
            </a:br>
            <a:endParaRPr lang="en-US" b="1" dirty="0">
              <a:solidFill>
                <a:schemeClr val="tx2">
                  <a:lumMod val="50000"/>
                </a:schemeClr>
              </a:solidFill>
            </a:endParaRPr>
          </a:p>
        </p:txBody>
      </p:sp>
      <p:pic>
        <p:nvPicPr>
          <p:cNvPr id="5" name="Picture 4">
            <a:extLst>
              <a:ext uri="{FF2B5EF4-FFF2-40B4-BE49-F238E27FC236}">
                <a16:creationId xmlns:a16="http://schemas.microsoft.com/office/drawing/2014/main" xmlns="" id="{6406135E-923A-436B-A15E-41CA87009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400" y="2653347"/>
            <a:ext cx="6705600" cy="4240213"/>
          </a:xfrm>
          <a:prstGeom prst="rect">
            <a:avLst/>
          </a:prstGeom>
        </p:spPr>
      </p:pic>
      <p:sp>
        <p:nvSpPr>
          <p:cNvPr id="8" name="Arrow: Right 7">
            <a:extLst>
              <a:ext uri="{FF2B5EF4-FFF2-40B4-BE49-F238E27FC236}">
                <a16:creationId xmlns:a16="http://schemas.microsoft.com/office/drawing/2014/main" xmlns="" id="{2F761633-BDA9-4C7B-801A-EB49F58E4E1A}"/>
              </a:ext>
            </a:extLst>
          </p:cNvPr>
          <p:cNvSpPr/>
          <p:nvPr/>
        </p:nvSpPr>
        <p:spPr>
          <a:xfrm>
            <a:off x="1432560" y="4424457"/>
            <a:ext cx="176784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5194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02EF032-E861-4865-84BD-B71A8E5C1B19}"/>
              </a:ext>
            </a:extLst>
          </p:cNvPr>
          <p:cNvSpPr>
            <a:spLocks noGrp="1"/>
          </p:cNvSpPr>
          <p:nvPr>
            <p:ph idx="1"/>
          </p:nvPr>
        </p:nvSpPr>
        <p:spPr>
          <a:xfrm>
            <a:off x="619760" y="203200"/>
            <a:ext cx="10734040" cy="6441440"/>
          </a:xfrm>
        </p:spPr>
        <p:txBody>
          <a:bodyPr>
            <a:normAutofit fontScale="92500"/>
          </a:bodyPr>
          <a:lstStyle/>
          <a:p>
            <a:r>
              <a:rPr lang="en-US" dirty="0"/>
              <a:t>1 )Self-awareness is the ability to accurately recognize your: emotions, strengths, limitations, actions and understand how these affect others around you.</a:t>
            </a:r>
          </a:p>
          <a:p>
            <a:r>
              <a:rPr lang="en-US" dirty="0"/>
              <a:t>2) Self-regulation allows you to wisely manage your emotions and impulses - you show or restrain certain emotions depending on what is necessary and beneficial for the situation. </a:t>
            </a:r>
          </a:p>
          <a:p>
            <a:r>
              <a:rPr lang="en-US" b="1" dirty="0"/>
              <a:t>3 ) Empathy</a:t>
            </a:r>
          </a:p>
          <a:p>
            <a:r>
              <a:rPr lang="en-US" dirty="0"/>
              <a:t>To be empathetic means you are able to identify and understand others' emotions i.e. imagining yourself in someone else's position.</a:t>
            </a:r>
          </a:p>
          <a:p>
            <a:r>
              <a:rPr lang="en-US" b="1" dirty="0"/>
              <a:t>Motivation</a:t>
            </a:r>
          </a:p>
          <a:p>
            <a:r>
              <a:rPr lang="en-US" dirty="0"/>
              <a:t>Being self-motivated consists of: enjoying what you do, working towards achieving your goals and not being motivated by money or status.</a:t>
            </a:r>
          </a:p>
          <a:p>
            <a:r>
              <a:rPr lang="en-US" b="1" dirty="0"/>
              <a:t>Social skills</a:t>
            </a:r>
          </a:p>
          <a:p>
            <a:r>
              <a:rPr lang="en-US" dirty="0"/>
              <a:t>Effective social skills consist of managing relationships in a way that benefits the </a:t>
            </a:r>
            <a:r>
              <a:rPr lang="en-US" dirty="0" err="1"/>
              <a:t>organisation</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1966896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04020"/>
          </a:xfrm>
        </p:spPr>
        <p:txBody>
          <a:bodyPr/>
          <a:lstStyle/>
          <a:p>
            <a:pPr algn="ctr"/>
            <a:r>
              <a:rPr lang="en-US" b="1" u="sng" dirty="0"/>
              <a:t>Benefits of EI</a:t>
            </a:r>
          </a:p>
        </p:txBody>
      </p:sp>
      <p:sp>
        <p:nvSpPr>
          <p:cNvPr id="3" name="Content Placeholder 2"/>
          <p:cNvSpPr>
            <a:spLocks noGrp="1"/>
          </p:cNvSpPr>
          <p:nvPr>
            <p:ph idx="1"/>
          </p:nvPr>
        </p:nvSpPr>
        <p:spPr>
          <a:xfrm>
            <a:off x="838200" y="1252025"/>
            <a:ext cx="10515600" cy="4924938"/>
          </a:xfrm>
        </p:spPr>
        <p:txBody>
          <a:bodyPr/>
          <a:lstStyle/>
          <a:p>
            <a:r>
              <a:rPr lang="en-US" b="1" dirty="0"/>
              <a:t> It allows for better team work.</a:t>
            </a:r>
          </a:p>
          <a:p>
            <a:r>
              <a:rPr lang="en-US" b="1" dirty="0"/>
              <a:t>You can handle those tough conversation</a:t>
            </a:r>
            <a:r>
              <a:rPr lang="en-US" dirty="0"/>
              <a:t>s</a:t>
            </a:r>
            <a:endParaRPr lang="en-US" b="1" dirty="0"/>
          </a:p>
          <a:p>
            <a:r>
              <a:rPr lang="en-US" b="1" dirty="0"/>
              <a:t>You can deal with change.</a:t>
            </a:r>
          </a:p>
          <a:p>
            <a:r>
              <a:rPr lang="en-US" b="1" dirty="0"/>
              <a:t> It’s an essential people skill.</a:t>
            </a:r>
          </a:p>
          <a:p>
            <a:r>
              <a:rPr lang="en-US" b="1" dirty="0"/>
              <a:t>It’s a key feature of a strong leader</a:t>
            </a:r>
            <a:endParaRPr lang="en-US" dirty="0"/>
          </a:p>
        </p:txBody>
      </p:sp>
    </p:spTree>
    <p:extLst>
      <p:ext uri="{BB962C8B-B14F-4D97-AF65-F5344CB8AC3E}">
        <p14:creationId xmlns:p14="http://schemas.microsoft.com/office/powerpoint/2010/main" val="1281684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Difference Between  EQ and IQ</a:t>
            </a:r>
          </a:p>
        </p:txBody>
      </p:sp>
      <p:sp>
        <p:nvSpPr>
          <p:cNvPr id="3" name="Content Placeholder 2"/>
          <p:cNvSpPr>
            <a:spLocks noGrp="1"/>
          </p:cNvSpPr>
          <p:nvPr>
            <p:ph idx="1"/>
          </p:nvPr>
        </p:nvSpPr>
        <p:spPr/>
        <p:txBody>
          <a:bodyPr/>
          <a:lstStyle/>
          <a:p>
            <a:r>
              <a:rPr lang="en-US" b="1"/>
              <a:t>EQ</a:t>
            </a:r>
            <a:r>
              <a:rPr lang="en-US" dirty="0"/>
              <a:t> or say </a:t>
            </a:r>
            <a:r>
              <a:rPr lang="en-US" b="1" dirty="0"/>
              <a:t>Emotional Quotient</a:t>
            </a:r>
            <a:r>
              <a:rPr lang="en-US" dirty="0"/>
              <a:t> refers to a person’s ability to understand his/her emotion along with the other person’s emotions, </a:t>
            </a:r>
          </a:p>
          <a:p>
            <a:r>
              <a:rPr lang="en-US" dirty="0"/>
              <a:t>whereas </a:t>
            </a:r>
            <a:r>
              <a:rPr lang="en-US" b="1" dirty="0"/>
              <a:t>IQ</a:t>
            </a:r>
            <a:r>
              <a:rPr lang="en-US" dirty="0"/>
              <a:t> stands for </a:t>
            </a:r>
            <a:r>
              <a:rPr lang="en-US" b="1" dirty="0"/>
              <a:t>Intelligence Quotient</a:t>
            </a:r>
            <a:r>
              <a:rPr lang="en-US" dirty="0"/>
              <a:t> indicates a person’s intelligence level.</a:t>
            </a:r>
          </a:p>
        </p:txBody>
      </p:sp>
    </p:spTree>
    <p:extLst>
      <p:ext uri="{BB962C8B-B14F-4D97-AF65-F5344CB8AC3E}">
        <p14:creationId xmlns:p14="http://schemas.microsoft.com/office/powerpoint/2010/main" val="2366363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930" y="0"/>
            <a:ext cx="10515600" cy="718087"/>
          </a:xfrm>
        </p:spPr>
        <p:txBody>
          <a:bodyPr/>
          <a:lstStyle/>
          <a:p>
            <a:r>
              <a:rPr lang="en-US" dirty="0"/>
              <a:t>Emotional Competence Framework</a:t>
            </a:r>
          </a:p>
        </p:txBody>
      </p:sp>
      <p:pic>
        <p:nvPicPr>
          <p:cNvPr id="1026" name="Picture 2"/>
          <p:cNvPicPr>
            <a:picLocks noGrp="1" noChangeAspect="1" noChangeArrowheads="1"/>
          </p:cNvPicPr>
          <p:nvPr>
            <p:ph idx="1"/>
          </p:nvPr>
        </p:nvPicPr>
        <p:blipFill>
          <a:blip r:embed="rId2"/>
          <a:srcRect/>
          <a:stretch>
            <a:fillRect/>
          </a:stretch>
        </p:blipFill>
        <p:spPr bwMode="auto">
          <a:xfrm>
            <a:off x="1856935" y="787791"/>
            <a:ext cx="8299939" cy="5866227"/>
          </a:xfrm>
          <a:prstGeom prst="rect">
            <a:avLst/>
          </a:prstGeom>
          <a:noFill/>
          <a:ln w="9525">
            <a:noFill/>
            <a:miter lim="800000"/>
            <a:headEnd/>
            <a:tailEnd/>
          </a:ln>
          <a:effectLst/>
        </p:spPr>
      </p:pic>
    </p:spTree>
    <p:extLst>
      <p:ext uri="{BB962C8B-B14F-4D97-AF65-F5344CB8AC3E}">
        <p14:creationId xmlns:p14="http://schemas.microsoft.com/office/powerpoint/2010/main" val="2354211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3343"/>
          </a:xfrm>
        </p:spPr>
        <p:txBody>
          <a:bodyPr>
            <a:normAutofit fontScale="90000"/>
          </a:bodyPr>
          <a:lstStyle/>
          <a:p>
            <a:pPr algn="ctr"/>
            <a:r>
              <a:rPr lang="en-US" b="1" u="sng" dirty="0"/>
              <a:t>Personality </a:t>
            </a:r>
          </a:p>
        </p:txBody>
      </p:sp>
      <p:sp>
        <p:nvSpPr>
          <p:cNvPr id="3" name="Content Placeholder 2"/>
          <p:cNvSpPr>
            <a:spLocks noGrp="1"/>
          </p:cNvSpPr>
          <p:nvPr>
            <p:ph idx="1"/>
          </p:nvPr>
        </p:nvSpPr>
        <p:spPr>
          <a:xfrm>
            <a:off x="838200" y="833120"/>
            <a:ext cx="10515600" cy="5943600"/>
          </a:xfrm>
        </p:spPr>
        <p:txBody>
          <a:bodyPr>
            <a:normAutofit lnSpcReduction="10000"/>
          </a:bodyPr>
          <a:lstStyle/>
          <a:p>
            <a:r>
              <a:rPr lang="en-US" sz="4000" dirty="0" err="1"/>
              <a:t>R.B.Cattell</a:t>
            </a:r>
            <a:r>
              <a:rPr lang="en-US" sz="4000" dirty="0"/>
              <a:t> “ Personality is that </a:t>
            </a:r>
            <a:r>
              <a:rPr lang="en-US" sz="4000" dirty="0" smtClean="0"/>
              <a:t>which </a:t>
            </a:r>
            <a:r>
              <a:rPr lang="en-US" sz="4000" dirty="0"/>
              <a:t>permits a prediction of what a person will do in a given situation.”</a:t>
            </a:r>
          </a:p>
          <a:p>
            <a:r>
              <a:rPr lang="en-US" sz="4000" dirty="0"/>
              <a:t>Importance of personality in Organization :-</a:t>
            </a:r>
          </a:p>
          <a:p>
            <a:r>
              <a:rPr lang="en-US" sz="4000" dirty="0"/>
              <a:t>1) Helps to Communicate Effectively</a:t>
            </a:r>
          </a:p>
          <a:p>
            <a:r>
              <a:rPr lang="en-US" sz="4000" dirty="0"/>
              <a:t>2) Prevents Burnouts</a:t>
            </a:r>
          </a:p>
          <a:p>
            <a:r>
              <a:rPr lang="en-US" sz="4000" dirty="0"/>
              <a:t>3) Decreases Conflicts and improves collaborations</a:t>
            </a:r>
          </a:p>
          <a:p>
            <a:r>
              <a:rPr lang="en-US" sz="4000" dirty="0"/>
              <a:t>4) Helps motivate the employees</a:t>
            </a:r>
          </a:p>
          <a:p>
            <a:r>
              <a:rPr lang="en-US" sz="4000" dirty="0"/>
              <a:t>5) Improves chances of Success.</a:t>
            </a:r>
          </a:p>
          <a:p>
            <a:endParaRPr lang="en-US" dirty="0"/>
          </a:p>
        </p:txBody>
      </p:sp>
    </p:spTree>
    <p:extLst>
      <p:ext uri="{BB962C8B-B14F-4D97-AF65-F5344CB8AC3E}">
        <p14:creationId xmlns:p14="http://schemas.microsoft.com/office/powerpoint/2010/main" val="1546502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46F8F9-FAB1-4BD2-8CF5-E97E8BA6015D}"/>
              </a:ext>
            </a:extLst>
          </p:cNvPr>
          <p:cNvSpPr>
            <a:spLocks noGrp="1"/>
          </p:cNvSpPr>
          <p:nvPr>
            <p:ph type="title"/>
          </p:nvPr>
        </p:nvSpPr>
        <p:spPr>
          <a:xfrm>
            <a:off x="838200" y="365125"/>
            <a:ext cx="10515600" cy="1026795"/>
          </a:xfrm>
        </p:spPr>
        <p:txBody>
          <a:bodyPr/>
          <a:lstStyle/>
          <a:p>
            <a:pPr algn="ctr"/>
            <a:r>
              <a:rPr lang="en-US" b="1" dirty="0"/>
              <a:t>The Myers-Briggs Type Indicator</a:t>
            </a:r>
          </a:p>
        </p:txBody>
      </p:sp>
      <p:sp>
        <p:nvSpPr>
          <p:cNvPr id="3" name="Content Placeholder 2">
            <a:extLst>
              <a:ext uri="{FF2B5EF4-FFF2-40B4-BE49-F238E27FC236}">
                <a16:creationId xmlns:a16="http://schemas.microsoft.com/office/drawing/2014/main" xmlns="" id="{088B612D-65B9-43AF-BEC6-651A2118B7E7}"/>
              </a:ext>
            </a:extLst>
          </p:cNvPr>
          <p:cNvSpPr>
            <a:spLocks noGrp="1"/>
          </p:cNvSpPr>
          <p:nvPr>
            <p:ph idx="1"/>
          </p:nvPr>
        </p:nvSpPr>
        <p:spPr>
          <a:xfrm>
            <a:off x="838200" y="1391920"/>
            <a:ext cx="10515600" cy="4785043"/>
          </a:xfrm>
        </p:spPr>
        <p:txBody>
          <a:bodyPr>
            <a:normAutofit lnSpcReduction="10000"/>
          </a:bodyPr>
          <a:lstStyle/>
          <a:p>
            <a:r>
              <a:rPr lang="en-US" sz="4000" dirty="0"/>
              <a:t>It’s a personality test . </a:t>
            </a:r>
            <a:r>
              <a:rPr lang="en-US" sz="4000" dirty="0" smtClean="0"/>
              <a:t>Developed by Katherine Briggs and her daughter Isabel Briggs Myers in 1942.Based </a:t>
            </a:r>
            <a:r>
              <a:rPr lang="en-US" sz="4000" dirty="0"/>
              <a:t>on this, individuals are classified  as :- </a:t>
            </a:r>
          </a:p>
          <a:p>
            <a:r>
              <a:rPr lang="en-US" sz="4000" dirty="0"/>
              <a:t>1) E /I </a:t>
            </a:r>
            <a:r>
              <a:rPr lang="en-US" sz="4000" dirty="0" smtClean="0"/>
              <a:t>(Extroversion</a:t>
            </a:r>
            <a:r>
              <a:rPr lang="en-US" sz="4000" dirty="0"/>
              <a:t>/ Introversion </a:t>
            </a:r>
            <a:r>
              <a:rPr lang="en-US" sz="4000" dirty="0" smtClean="0"/>
              <a:t>)</a:t>
            </a:r>
            <a:endParaRPr lang="en-US" sz="4000" dirty="0"/>
          </a:p>
          <a:p>
            <a:r>
              <a:rPr lang="en-US" sz="4000" dirty="0" smtClean="0"/>
              <a:t>2) </a:t>
            </a:r>
            <a:r>
              <a:rPr lang="en-US" sz="4000" dirty="0"/>
              <a:t>S/N  (Sensitive / Intuitions </a:t>
            </a:r>
            <a:r>
              <a:rPr lang="en-US" sz="4000" dirty="0" smtClean="0"/>
              <a:t>)</a:t>
            </a:r>
          </a:p>
          <a:p>
            <a:r>
              <a:rPr lang="en-US" sz="4000" dirty="0" smtClean="0"/>
              <a:t>3) T/F    (Thinking /Feeling)</a:t>
            </a:r>
          </a:p>
          <a:p>
            <a:r>
              <a:rPr lang="en-US" sz="4000" dirty="0" smtClean="0"/>
              <a:t>4</a:t>
            </a:r>
            <a:r>
              <a:rPr lang="en-US" sz="4000" dirty="0"/>
              <a:t>) </a:t>
            </a:r>
            <a:r>
              <a:rPr lang="en-US" sz="4000" dirty="0" smtClean="0"/>
              <a:t>J/P    </a:t>
            </a:r>
            <a:r>
              <a:rPr lang="en-US" sz="4000" smtClean="0"/>
              <a:t>( Judging/Perceiving)</a:t>
            </a:r>
            <a:endParaRPr lang="en-US" sz="4000" dirty="0"/>
          </a:p>
        </p:txBody>
      </p:sp>
    </p:spTree>
    <p:extLst>
      <p:ext uri="{BB962C8B-B14F-4D97-AF65-F5344CB8AC3E}">
        <p14:creationId xmlns:p14="http://schemas.microsoft.com/office/powerpoint/2010/main" val="1799870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B660C44-0210-4F2C-9F58-83517EBCD3C0}"/>
              </a:ext>
            </a:extLst>
          </p:cNvPr>
          <p:cNvSpPr>
            <a:spLocks noGrp="1"/>
          </p:cNvSpPr>
          <p:nvPr>
            <p:ph idx="1"/>
          </p:nvPr>
        </p:nvSpPr>
        <p:spPr>
          <a:xfrm>
            <a:off x="838200" y="172720"/>
            <a:ext cx="10515600" cy="6004243"/>
          </a:xfrm>
        </p:spPr>
        <p:txBody>
          <a:bodyPr>
            <a:noAutofit/>
          </a:bodyPr>
          <a:lstStyle/>
          <a:p>
            <a:r>
              <a:rPr lang="en-US" sz="3600" dirty="0"/>
              <a:t>Extroversion/ Introversion :-  Extrovert are outgoing, sociable and assertive. Introverts are quite and shy.</a:t>
            </a:r>
          </a:p>
          <a:p>
            <a:r>
              <a:rPr lang="en-US" sz="3600" dirty="0"/>
              <a:t>Sensitive / Intuitions :- Sensing types are practical and prefer routine and order. They focus on details. Intuitions rely on unconscious process and even inspiration.</a:t>
            </a:r>
          </a:p>
          <a:p>
            <a:r>
              <a:rPr lang="en-US" sz="3600" dirty="0"/>
              <a:t>Thinking / Feeling :- Thinking types use reason and logic to handle problems. Feeling types rely on their personal values and emotions.</a:t>
            </a:r>
          </a:p>
          <a:p>
            <a:r>
              <a:rPr lang="en-US" sz="3600" dirty="0"/>
              <a:t>Judging / Perceiving :- Judging types want control and prefer their world to be ordered and structured . Perceiving types are flexible and spontaneous.</a:t>
            </a:r>
          </a:p>
        </p:txBody>
      </p:sp>
    </p:spTree>
    <p:extLst>
      <p:ext uri="{BB962C8B-B14F-4D97-AF65-F5344CB8AC3E}">
        <p14:creationId xmlns:p14="http://schemas.microsoft.com/office/powerpoint/2010/main" val="2857801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ED46E7-9592-4391-A067-3331B8A528BE}"/>
              </a:ext>
            </a:extLst>
          </p:cNvPr>
          <p:cNvSpPr>
            <a:spLocks noGrp="1"/>
          </p:cNvSpPr>
          <p:nvPr>
            <p:ph type="title"/>
          </p:nvPr>
        </p:nvSpPr>
        <p:spPr>
          <a:xfrm>
            <a:off x="838200" y="365125"/>
            <a:ext cx="10515600" cy="661035"/>
          </a:xfrm>
        </p:spPr>
        <p:txBody>
          <a:bodyPr>
            <a:normAutofit fontScale="90000"/>
          </a:bodyPr>
          <a:lstStyle/>
          <a:p>
            <a:pPr algn="ctr"/>
            <a:r>
              <a:rPr lang="en-US" b="1" u="sng" dirty="0"/>
              <a:t>The Big Five Personality Model</a:t>
            </a:r>
          </a:p>
        </p:txBody>
      </p:sp>
      <p:sp>
        <p:nvSpPr>
          <p:cNvPr id="3" name="Content Placeholder 2">
            <a:extLst>
              <a:ext uri="{FF2B5EF4-FFF2-40B4-BE49-F238E27FC236}">
                <a16:creationId xmlns:a16="http://schemas.microsoft.com/office/drawing/2014/main" xmlns="" id="{B2FA4DD1-E82A-4490-9412-D26E09CDD00D}"/>
              </a:ext>
            </a:extLst>
          </p:cNvPr>
          <p:cNvSpPr>
            <a:spLocks noGrp="1"/>
          </p:cNvSpPr>
          <p:nvPr>
            <p:ph idx="1"/>
          </p:nvPr>
        </p:nvSpPr>
        <p:spPr>
          <a:xfrm>
            <a:off x="304800" y="1259840"/>
            <a:ext cx="11049000" cy="5466080"/>
          </a:xfrm>
        </p:spPr>
        <p:txBody>
          <a:bodyPr>
            <a:normAutofit/>
          </a:bodyPr>
          <a:lstStyle/>
          <a:p>
            <a:r>
              <a:rPr lang="en-GB" sz="3200" b="1" u="sng" dirty="0"/>
              <a:t>Core Traits    </a:t>
            </a:r>
            <a:r>
              <a:rPr lang="en-GB" sz="3200" dirty="0"/>
              <a:t>               </a:t>
            </a:r>
            <a:r>
              <a:rPr lang="en-GB" sz="3200" b="1" u="sng" dirty="0"/>
              <a:t>Descriptive Characteristics of High Scorers</a:t>
            </a:r>
            <a:endParaRPr lang="en-US" sz="3200" dirty="0"/>
          </a:p>
          <a:p>
            <a:pPr lvl="0" algn="ctr"/>
            <a:r>
              <a:rPr lang="en-GB" sz="3200" b="1" dirty="0"/>
              <a:t>Consciousness   </a:t>
            </a:r>
            <a:r>
              <a:rPr lang="en-GB" sz="3200" dirty="0"/>
              <a:t>        -----       Dependable, hardworking, 			Organized,	Self-disciplined, persistent, responsible</a:t>
            </a:r>
            <a:endParaRPr lang="en-US" sz="3200" dirty="0"/>
          </a:p>
          <a:p>
            <a:pPr marL="0" indent="0" algn="ctr">
              <a:buNone/>
            </a:pPr>
            <a:r>
              <a:rPr lang="en-GB" sz="3200" dirty="0"/>
              <a:t> </a:t>
            </a:r>
            <a:r>
              <a:rPr lang="en-GB" sz="3200" b="1" dirty="0"/>
              <a:t>Emotional Stability   </a:t>
            </a:r>
            <a:r>
              <a:rPr lang="en-GB" sz="3200" dirty="0"/>
              <a:t>-----       	Calm, secure, happy, unworried</a:t>
            </a:r>
            <a:endParaRPr lang="en-US" sz="3200" dirty="0"/>
          </a:p>
          <a:p>
            <a:pPr lvl="0" algn="ctr"/>
            <a:r>
              <a:rPr lang="en-GB" sz="3200" b="1" dirty="0"/>
              <a:t>Agreeableness  </a:t>
            </a:r>
            <a:r>
              <a:rPr lang="en-GB" sz="3200" dirty="0"/>
              <a:t>         -----       Cooperative, warm, caring, good-natured,                              courteous, trusting</a:t>
            </a:r>
            <a:endParaRPr lang="en-US" sz="3200" dirty="0"/>
          </a:p>
          <a:p>
            <a:pPr lvl="0" algn="ctr"/>
            <a:r>
              <a:rPr lang="en-GB" sz="3200" b="1" dirty="0"/>
              <a:t>Extroversion   </a:t>
            </a:r>
            <a:r>
              <a:rPr lang="en-GB" sz="3200" dirty="0"/>
              <a:t>           -----      Sociable, outgoing, talkative, assertive, </a:t>
            </a:r>
          </a:p>
          <a:p>
            <a:pPr lvl="0" algn="ctr"/>
            <a:r>
              <a:rPr lang="en-GB" sz="3200" b="1" dirty="0"/>
              <a:t>Openness to experience </a:t>
            </a:r>
            <a:r>
              <a:rPr lang="en-GB" sz="3200" dirty="0"/>
              <a:t>-----   Curious, intellectual, creative, cultured, artistically  sensitive, flexible, imaginative</a:t>
            </a:r>
            <a:endParaRPr lang="en-US" sz="3200" dirty="0"/>
          </a:p>
          <a:p>
            <a:pPr algn="ctr"/>
            <a:endParaRPr lang="en-US" dirty="0"/>
          </a:p>
        </p:txBody>
      </p:sp>
    </p:spTree>
    <p:extLst>
      <p:ext uri="{BB962C8B-B14F-4D97-AF65-F5344CB8AC3E}">
        <p14:creationId xmlns:p14="http://schemas.microsoft.com/office/powerpoint/2010/main" val="1567296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081A30-AB91-48D4-95F7-4ECAFA6065C4}"/>
              </a:ext>
            </a:extLst>
          </p:cNvPr>
          <p:cNvSpPr>
            <a:spLocks noGrp="1"/>
          </p:cNvSpPr>
          <p:nvPr>
            <p:ph type="title"/>
          </p:nvPr>
        </p:nvSpPr>
        <p:spPr>
          <a:xfrm>
            <a:off x="838200" y="365125"/>
            <a:ext cx="10515600" cy="843915"/>
          </a:xfrm>
        </p:spPr>
        <p:txBody>
          <a:bodyPr/>
          <a:lstStyle/>
          <a:p>
            <a:pPr algn="ctr"/>
            <a:r>
              <a:rPr lang="en-US" b="1" dirty="0"/>
              <a:t>Johari Window</a:t>
            </a:r>
          </a:p>
        </p:txBody>
      </p:sp>
      <p:sp>
        <p:nvSpPr>
          <p:cNvPr id="3" name="Content Placeholder 2">
            <a:extLst>
              <a:ext uri="{FF2B5EF4-FFF2-40B4-BE49-F238E27FC236}">
                <a16:creationId xmlns:a16="http://schemas.microsoft.com/office/drawing/2014/main" xmlns="" id="{CE783B9A-2B29-41B6-A55A-CD9036669410}"/>
              </a:ext>
            </a:extLst>
          </p:cNvPr>
          <p:cNvSpPr>
            <a:spLocks noGrp="1"/>
          </p:cNvSpPr>
          <p:nvPr>
            <p:ph idx="1"/>
          </p:nvPr>
        </p:nvSpPr>
        <p:spPr>
          <a:xfrm>
            <a:off x="838200" y="1137920"/>
            <a:ext cx="10515600" cy="5496560"/>
          </a:xfrm>
        </p:spPr>
        <p:txBody>
          <a:bodyPr>
            <a:normAutofit/>
          </a:bodyPr>
          <a:lstStyle/>
          <a:p>
            <a:r>
              <a:rPr lang="en-US" sz="3600" dirty="0"/>
              <a:t>The Johari Window model is a simple and useful tool for illustrating and improving self-awareness, and mutual understanding between individuals within a group.</a:t>
            </a:r>
          </a:p>
          <a:p>
            <a:pPr marL="0" indent="0">
              <a:buNone/>
            </a:pPr>
            <a:r>
              <a:rPr lang="en-US" sz="3600" dirty="0"/>
              <a:t> • The Johari Window model can also be used to assess and improve a group's relationship with other groups.</a:t>
            </a:r>
          </a:p>
          <a:p>
            <a:r>
              <a:rPr lang="en-US" sz="3600" dirty="0"/>
              <a:t>  </a:t>
            </a:r>
            <a:r>
              <a:rPr lang="en-US" sz="3600" dirty="0" err="1"/>
              <a:t>Luft</a:t>
            </a:r>
            <a:r>
              <a:rPr lang="en-US" sz="3600" dirty="0"/>
              <a:t> and Ingham called their Johari Window model 'Johari' after combining their first names, Joe and Harry. </a:t>
            </a:r>
          </a:p>
          <a:p>
            <a:endParaRPr lang="en-US" sz="3600" dirty="0"/>
          </a:p>
          <a:p>
            <a:pPr marL="0" indent="0">
              <a:buNone/>
            </a:pPr>
            <a:endParaRPr lang="en-US" dirty="0"/>
          </a:p>
        </p:txBody>
      </p:sp>
    </p:spTree>
    <p:extLst>
      <p:ext uri="{BB962C8B-B14F-4D97-AF65-F5344CB8AC3E}">
        <p14:creationId xmlns:p14="http://schemas.microsoft.com/office/powerpoint/2010/main" val="2996219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18E39CE-4D22-4DFE-B353-8A231241759F}"/>
              </a:ext>
            </a:extLst>
          </p:cNvPr>
          <p:cNvSpPr>
            <a:spLocks noGrp="1"/>
          </p:cNvSpPr>
          <p:nvPr>
            <p:ph idx="1"/>
          </p:nvPr>
        </p:nvSpPr>
        <p:spPr>
          <a:xfrm>
            <a:off x="838200" y="284480"/>
            <a:ext cx="10515600" cy="6339840"/>
          </a:xfrm>
        </p:spPr>
        <p:txBody>
          <a:bodyPr>
            <a:normAutofit/>
          </a:bodyPr>
          <a:lstStyle/>
          <a:p>
            <a:r>
              <a:rPr lang="en-US" sz="3200" dirty="0"/>
              <a:t>Johari window four quadrants :-</a:t>
            </a:r>
          </a:p>
          <a:p>
            <a:r>
              <a:rPr lang="en-US" sz="3200" dirty="0"/>
              <a:t>1. What is known by the person about him/herself and is also known by others - open area, open self, free area, free self, </a:t>
            </a:r>
          </a:p>
          <a:p>
            <a:r>
              <a:rPr lang="en-US" sz="3200" dirty="0"/>
              <a:t>2. What is unknown by the person about him/herself but which others know - blind area, blind self, or '</a:t>
            </a:r>
            <a:r>
              <a:rPr lang="en-US" sz="3200" dirty="0" err="1"/>
              <a:t>blindspot</a:t>
            </a:r>
            <a:r>
              <a:rPr lang="en-US" sz="3200" dirty="0"/>
              <a:t>‘. </a:t>
            </a:r>
          </a:p>
          <a:p>
            <a:r>
              <a:rPr lang="en-US" sz="3200" dirty="0"/>
              <a:t>3. What the person knows about him/herself that others do not know - hidden area, hidden self, avoided area, avoided self . </a:t>
            </a:r>
          </a:p>
          <a:p>
            <a:r>
              <a:rPr lang="en-US" sz="3200" dirty="0"/>
              <a:t>4. What is unknown by the person about him/herself and is also unknown by others - unknown area or unknown self. </a:t>
            </a:r>
          </a:p>
        </p:txBody>
      </p:sp>
    </p:spTree>
    <p:extLst>
      <p:ext uri="{BB962C8B-B14F-4D97-AF65-F5344CB8AC3E}">
        <p14:creationId xmlns:p14="http://schemas.microsoft.com/office/powerpoint/2010/main" val="1234998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D1D6B5EA-6965-4299-8468-F44A1512CF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6695" y="183198"/>
            <a:ext cx="10271759" cy="6674802"/>
          </a:xfrm>
        </p:spPr>
      </p:pic>
    </p:spTree>
    <p:extLst>
      <p:ext uri="{BB962C8B-B14F-4D97-AF65-F5344CB8AC3E}">
        <p14:creationId xmlns:p14="http://schemas.microsoft.com/office/powerpoint/2010/main" val="2232783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D1CF96-EB69-4CC7-B5E6-FE75618CB835}"/>
              </a:ext>
            </a:extLst>
          </p:cNvPr>
          <p:cNvSpPr>
            <a:spLocks noGrp="1"/>
          </p:cNvSpPr>
          <p:nvPr>
            <p:ph type="title"/>
          </p:nvPr>
        </p:nvSpPr>
        <p:spPr>
          <a:xfrm>
            <a:off x="838200" y="365125"/>
            <a:ext cx="10515600" cy="854075"/>
          </a:xfrm>
        </p:spPr>
        <p:txBody>
          <a:bodyPr/>
          <a:lstStyle/>
          <a:p>
            <a:pPr algn="ctr"/>
            <a:r>
              <a:rPr lang="en-US" b="1" u="sng" dirty="0"/>
              <a:t>Transaction Analysis</a:t>
            </a:r>
          </a:p>
        </p:txBody>
      </p:sp>
      <p:sp>
        <p:nvSpPr>
          <p:cNvPr id="3" name="Content Placeholder 2">
            <a:extLst>
              <a:ext uri="{FF2B5EF4-FFF2-40B4-BE49-F238E27FC236}">
                <a16:creationId xmlns:a16="http://schemas.microsoft.com/office/drawing/2014/main" xmlns="" id="{79130A9E-3BED-4B21-9D6B-840D85DE0B42}"/>
              </a:ext>
            </a:extLst>
          </p:cNvPr>
          <p:cNvSpPr>
            <a:spLocks noGrp="1"/>
          </p:cNvSpPr>
          <p:nvPr>
            <p:ph idx="1"/>
          </p:nvPr>
        </p:nvSpPr>
        <p:spPr>
          <a:xfrm>
            <a:off x="838200" y="1320800"/>
            <a:ext cx="10515600" cy="5303520"/>
          </a:xfrm>
        </p:spPr>
        <p:txBody>
          <a:bodyPr>
            <a:normAutofit lnSpcReduction="10000"/>
          </a:bodyPr>
          <a:lstStyle/>
          <a:p>
            <a:r>
              <a:rPr lang="en-US" sz="3600" dirty="0"/>
              <a:t>It was introduced by Eric Berne.</a:t>
            </a:r>
          </a:p>
          <a:p>
            <a:pPr marL="0" indent="0">
              <a:buNone/>
            </a:pPr>
            <a:endParaRPr lang="en-US" sz="3600" dirty="0"/>
          </a:p>
          <a:p>
            <a:r>
              <a:rPr lang="en-US" sz="3600" dirty="0"/>
              <a:t>Transactional analysis is a technique used to help people better understand their own and other’s </a:t>
            </a:r>
            <a:r>
              <a:rPr lang="en-US" sz="3600" dirty="0" smtClean="0"/>
              <a:t>behavior, </a:t>
            </a:r>
            <a:r>
              <a:rPr lang="en-US" sz="3600" dirty="0"/>
              <a:t>especially in interpersonal relationships.</a:t>
            </a:r>
          </a:p>
          <a:p>
            <a:pPr marL="0" indent="0">
              <a:buNone/>
            </a:pPr>
            <a:r>
              <a:rPr lang="en-US" sz="3600" dirty="0"/>
              <a:t> It is a good method for understanding interpersonal behavior.</a:t>
            </a:r>
          </a:p>
          <a:p>
            <a:r>
              <a:rPr lang="en-US" sz="3600" dirty="0"/>
              <a:t>It offers a model of personality and the dynamics of self and its relationship to others that makes possible a clear and meaningful discussion of behavior. </a:t>
            </a:r>
          </a:p>
        </p:txBody>
      </p:sp>
    </p:spTree>
    <p:extLst>
      <p:ext uri="{BB962C8B-B14F-4D97-AF65-F5344CB8AC3E}">
        <p14:creationId xmlns:p14="http://schemas.microsoft.com/office/powerpoint/2010/main" val="2233643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15BBF542-0E1D-411A-9F2A-6FC5B364F5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708" y="582001"/>
            <a:ext cx="8768080" cy="5618480"/>
          </a:xfrm>
        </p:spPr>
      </p:pic>
    </p:spTree>
    <p:extLst>
      <p:ext uri="{BB962C8B-B14F-4D97-AF65-F5344CB8AC3E}">
        <p14:creationId xmlns:p14="http://schemas.microsoft.com/office/powerpoint/2010/main" val="3076065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A588D2-F7CB-4453-9B49-906B435FBFEC}"/>
              </a:ext>
            </a:extLst>
          </p:cNvPr>
          <p:cNvSpPr>
            <a:spLocks noGrp="1"/>
          </p:cNvSpPr>
          <p:nvPr>
            <p:ph type="title"/>
          </p:nvPr>
        </p:nvSpPr>
        <p:spPr>
          <a:xfrm>
            <a:off x="838200" y="365125"/>
            <a:ext cx="10515600" cy="701675"/>
          </a:xfrm>
        </p:spPr>
        <p:txBody>
          <a:bodyPr/>
          <a:lstStyle/>
          <a:p>
            <a:pPr algn="ctr"/>
            <a:r>
              <a:rPr lang="en-US" b="1" u="sng" dirty="0"/>
              <a:t>EGO States</a:t>
            </a:r>
          </a:p>
        </p:txBody>
      </p:sp>
      <p:sp>
        <p:nvSpPr>
          <p:cNvPr id="3" name="Content Placeholder 2">
            <a:extLst>
              <a:ext uri="{FF2B5EF4-FFF2-40B4-BE49-F238E27FC236}">
                <a16:creationId xmlns:a16="http://schemas.microsoft.com/office/drawing/2014/main" xmlns="" id="{B685530D-333F-4D06-AB05-FCA48DE0BED0}"/>
              </a:ext>
            </a:extLst>
          </p:cNvPr>
          <p:cNvSpPr>
            <a:spLocks noGrp="1"/>
          </p:cNvSpPr>
          <p:nvPr>
            <p:ph idx="1"/>
          </p:nvPr>
        </p:nvSpPr>
        <p:spPr>
          <a:xfrm>
            <a:off x="483358" y="1869757"/>
            <a:ext cx="10515600" cy="4988243"/>
          </a:xfrm>
        </p:spPr>
        <p:txBody>
          <a:bodyPr/>
          <a:lstStyle/>
          <a:p>
            <a:r>
              <a:rPr lang="en-US" dirty="0"/>
              <a:t>According to Dr Eric Berne, people usually interact with each other in terms of three psychological and behavioral patterns classified as parent ego, adult ego and child ego, often called as a </a:t>
            </a:r>
            <a:r>
              <a:rPr lang="en-US" b="1" dirty="0"/>
              <a:t>PAC Model. </a:t>
            </a:r>
          </a:p>
          <a:p>
            <a:r>
              <a:rPr lang="en-US" dirty="0"/>
              <a:t>This classification is not made on the basis of the age group of an individual rather these are related to the ways in which an individual behaves. </a:t>
            </a:r>
          </a:p>
          <a:p>
            <a:r>
              <a:rPr lang="en-US" dirty="0"/>
              <a:t>Thus, it is observed that a person of any age group may possess varying degrees of these ego states.</a:t>
            </a:r>
          </a:p>
        </p:txBody>
      </p:sp>
    </p:spTree>
    <p:extLst>
      <p:ext uri="{BB962C8B-B14F-4D97-AF65-F5344CB8AC3E}">
        <p14:creationId xmlns:p14="http://schemas.microsoft.com/office/powerpoint/2010/main" val="2300119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66C40E9-CE23-46CB-8CD5-5EE3372AF2A5}"/>
              </a:ext>
            </a:extLst>
          </p:cNvPr>
          <p:cNvSpPr>
            <a:spLocks noGrp="1"/>
          </p:cNvSpPr>
          <p:nvPr>
            <p:ph idx="1"/>
          </p:nvPr>
        </p:nvSpPr>
        <p:spPr>
          <a:xfrm>
            <a:off x="838200" y="467360"/>
            <a:ext cx="10515600" cy="6289040"/>
          </a:xfrm>
        </p:spPr>
        <p:txBody>
          <a:bodyPr>
            <a:normAutofit fontScale="92500"/>
          </a:bodyPr>
          <a:lstStyle/>
          <a:p>
            <a:r>
              <a:rPr lang="en-US" dirty="0"/>
              <a:t>1. Parent ego state: The parent ego state means that the values, attitudes and behaviors of parents an integral part of the personality of an individual.</a:t>
            </a:r>
          </a:p>
          <a:p>
            <a:r>
              <a:rPr lang="en-US" dirty="0"/>
              <a:t> These people tend to talk to people and treat others like children. The characteristics of a person with parent ego state are:• </a:t>
            </a:r>
            <a:r>
              <a:rPr lang="en-US" dirty="0" err="1"/>
              <a:t>Judgemental</a:t>
            </a:r>
            <a:r>
              <a:rPr lang="en-US" dirty="0"/>
              <a:t>• Rule maker• Moralizing• Over protective• indispensable </a:t>
            </a:r>
          </a:p>
          <a:p>
            <a:r>
              <a:rPr lang="en-US" dirty="0"/>
              <a:t>Adult ego state: The adult ego state is authentic, direct, reality based, fact seeking and problem solving. They assume that human beings as equal, worthy and responsible. The process of adult ego state formation goes through one’s own experiences and continuously updating attitudes left over from childhood. People with adult ego state, gather relevant information, carefully analyze it, generate alternatives and make logical choices.• </a:t>
            </a:r>
          </a:p>
          <a:p>
            <a:r>
              <a:rPr lang="en-US" dirty="0"/>
              <a:t>3.Child ego state: the child ego state is characterized by very immature </a:t>
            </a:r>
            <a:r>
              <a:rPr lang="en-US" dirty="0" smtClean="0"/>
              <a:t>behavior. </a:t>
            </a:r>
            <a:r>
              <a:rPr lang="en-US" dirty="0"/>
              <a:t>The important features of child ego state are creativity, anxiety, depression, dependence, fear, joy, emotional sentimental etc. </a:t>
            </a:r>
          </a:p>
        </p:txBody>
      </p:sp>
    </p:spTree>
    <p:extLst>
      <p:ext uri="{BB962C8B-B14F-4D97-AF65-F5344CB8AC3E}">
        <p14:creationId xmlns:p14="http://schemas.microsoft.com/office/powerpoint/2010/main" val="2638305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0D2E72-7C07-4CFF-B2D6-DCE51B061FE8}"/>
              </a:ext>
            </a:extLst>
          </p:cNvPr>
          <p:cNvSpPr>
            <a:spLocks noGrp="1"/>
          </p:cNvSpPr>
          <p:nvPr>
            <p:ph type="title"/>
          </p:nvPr>
        </p:nvSpPr>
        <p:spPr>
          <a:xfrm>
            <a:off x="838200" y="365125"/>
            <a:ext cx="10515600" cy="650875"/>
          </a:xfrm>
        </p:spPr>
        <p:txBody>
          <a:bodyPr>
            <a:normAutofit fontScale="90000"/>
          </a:bodyPr>
          <a:lstStyle/>
          <a:p>
            <a:pPr algn="ctr"/>
            <a:r>
              <a:rPr lang="en-US" b="1" u="sng" dirty="0"/>
              <a:t>Life Script</a:t>
            </a:r>
          </a:p>
        </p:txBody>
      </p:sp>
      <p:sp>
        <p:nvSpPr>
          <p:cNvPr id="3" name="Content Placeholder 2">
            <a:extLst>
              <a:ext uri="{FF2B5EF4-FFF2-40B4-BE49-F238E27FC236}">
                <a16:creationId xmlns:a16="http://schemas.microsoft.com/office/drawing/2014/main" xmlns="" id="{B62FB00C-2253-48D9-B31E-BB3C9AE5B31B}"/>
              </a:ext>
            </a:extLst>
          </p:cNvPr>
          <p:cNvSpPr>
            <a:spLocks noGrp="1"/>
          </p:cNvSpPr>
          <p:nvPr>
            <p:ph idx="1"/>
          </p:nvPr>
        </p:nvSpPr>
        <p:spPr>
          <a:xfrm>
            <a:off x="838200" y="1016000"/>
            <a:ext cx="10515600" cy="5160963"/>
          </a:xfrm>
        </p:spPr>
        <p:txBody>
          <a:bodyPr>
            <a:normAutofit/>
          </a:bodyPr>
          <a:lstStyle/>
          <a:p>
            <a:r>
              <a:rPr lang="en-US" sz="3200" dirty="0"/>
              <a:t>The </a:t>
            </a:r>
            <a:r>
              <a:rPr lang="en-US" sz="3200" b="1" dirty="0"/>
              <a:t>Life Script</a:t>
            </a:r>
            <a:r>
              <a:rPr lang="en-US" sz="3200" dirty="0"/>
              <a:t> refers to the meaning that one attributes to the events that happened to him at the early stage of life. Psychologists believe that an individual’s life script gets created in his childhood when he learns things unconsciously from the transactions between father, mother and the child.</a:t>
            </a:r>
          </a:p>
          <a:p>
            <a:r>
              <a:rPr lang="en-US" sz="3200" dirty="0"/>
              <a:t>Whenever an individual face any situation, he acts with reference to the script created as a result of the past experiences and the way he views his life positions, i.e. I am O.K you are O.K, I am not O.K. you are O.K., I am O.K. you are not O.K., I’m not O.K. you are not O.K.</a:t>
            </a:r>
          </a:p>
        </p:txBody>
      </p:sp>
    </p:spTree>
    <p:extLst>
      <p:ext uri="{BB962C8B-B14F-4D97-AF65-F5344CB8AC3E}">
        <p14:creationId xmlns:p14="http://schemas.microsoft.com/office/powerpoint/2010/main" val="502301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43286D-A095-44FD-81CF-3E0F62EE7F29}"/>
              </a:ext>
            </a:extLst>
          </p:cNvPr>
          <p:cNvSpPr>
            <a:spLocks noGrp="1"/>
          </p:cNvSpPr>
          <p:nvPr>
            <p:ph type="title"/>
          </p:nvPr>
        </p:nvSpPr>
        <p:spPr>
          <a:xfrm>
            <a:off x="838200" y="365125"/>
            <a:ext cx="10515600" cy="915035"/>
          </a:xfrm>
        </p:spPr>
        <p:txBody>
          <a:bodyPr/>
          <a:lstStyle/>
          <a:p>
            <a:pPr algn="ctr"/>
            <a:r>
              <a:rPr lang="en-US" b="1" u="sng" dirty="0"/>
              <a:t>Life Positions</a:t>
            </a:r>
          </a:p>
        </p:txBody>
      </p:sp>
      <p:sp>
        <p:nvSpPr>
          <p:cNvPr id="3" name="Content Placeholder 2">
            <a:extLst>
              <a:ext uri="{FF2B5EF4-FFF2-40B4-BE49-F238E27FC236}">
                <a16:creationId xmlns:a16="http://schemas.microsoft.com/office/drawing/2014/main" xmlns="" id="{AB287FE0-A79F-420F-837A-827FE2542A57}"/>
              </a:ext>
            </a:extLst>
          </p:cNvPr>
          <p:cNvSpPr>
            <a:spLocks noGrp="1"/>
          </p:cNvSpPr>
          <p:nvPr>
            <p:ph idx="1"/>
          </p:nvPr>
        </p:nvSpPr>
        <p:spPr>
          <a:xfrm>
            <a:off x="838200" y="1280160"/>
            <a:ext cx="10515600" cy="5374640"/>
          </a:xfrm>
        </p:spPr>
        <p:txBody>
          <a:bodyPr/>
          <a:lstStyle/>
          <a:p>
            <a:r>
              <a:rPr lang="en-US" dirty="0"/>
              <a:t>The </a:t>
            </a:r>
            <a:r>
              <a:rPr lang="en-US" b="1" dirty="0"/>
              <a:t>Life Positions</a:t>
            </a:r>
            <a:r>
              <a:rPr lang="en-US" dirty="0"/>
              <a:t> refers to the specific behavior towards others that an individual learns on the basis of certain assumptions made very early in the life.</a:t>
            </a:r>
          </a:p>
          <a:p>
            <a:r>
              <a:rPr lang="en-US" b="1" dirty="0"/>
              <a:t>I am O.K., You are O.K.: </a:t>
            </a:r>
            <a:r>
              <a:rPr lang="en-US" dirty="0"/>
              <a:t>This life position shows that an individual has several O.K. experiences with others. This means, an individual encountered no severe problems or issues with others in his childhood and had a normal relationship with them. This position is based on the adult ego.</a:t>
            </a:r>
          </a:p>
          <a:p>
            <a:r>
              <a:rPr lang="en-US" b="1" dirty="0"/>
              <a:t>I am O.K., You are not O.K.: </a:t>
            </a:r>
            <a:r>
              <a:rPr lang="en-US" dirty="0"/>
              <a:t>This life position is created when an individual was too much ignored when he was a child. Here, an individual believes that he is right, and all the others around him are wrong. These are the individual who possesses the rebellion child ego and put blame on others for anything that goes wrong with them.</a:t>
            </a:r>
          </a:p>
        </p:txBody>
      </p:sp>
    </p:spTree>
    <p:extLst>
      <p:ext uri="{BB962C8B-B14F-4D97-AF65-F5344CB8AC3E}">
        <p14:creationId xmlns:p14="http://schemas.microsoft.com/office/powerpoint/2010/main" val="9357464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826AA16-EB21-49DB-8236-94226CC920CB}"/>
              </a:ext>
            </a:extLst>
          </p:cNvPr>
          <p:cNvSpPr>
            <a:spLocks noGrp="1"/>
          </p:cNvSpPr>
          <p:nvPr>
            <p:ph idx="1"/>
          </p:nvPr>
        </p:nvSpPr>
        <p:spPr>
          <a:xfrm>
            <a:off x="838200" y="101600"/>
            <a:ext cx="10515600" cy="6075363"/>
          </a:xfrm>
        </p:spPr>
        <p:txBody>
          <a:bodyPr/>
          <a:lstStyle/>
          <a:p>
            <a:r>
              <a:rPr lang="en-US" sz="3200" b="1" dirty="0"/>
              <a:t>I am not O.K., you are O.K.:</a:t>
            </a:r>
            <a:r>
              <a:rPr lang="en-US" sz="3200" dirty="0"/>
              <a:t> This life position gets created when an individual feels that others do things better than him. He feels inferior to others and believes that others can do many things which he cannot do by himself.</a:t>
            </a:r>
          </a:p>
          <a:p>
            <a:r>
              <a:rPr lang="en-US" sz="3200" b="1" dirty="0"/>
              <a:t>am not O.K., you are not O.K.:</a:t>
            </a:r>
            <a:r>
              <a:rPr lang="en-US" sz="3200" dirty="0"/>
              <a:t> This kind of life position is created by those who lacks interest in living. They feel life is not worth living and are the ones who have been neglected by their parents in their childhood and were brought up by the servants</a:t>
            </a:r>
            <a:r>
              <a:rPr lang="en-US" dirty="0"/>
              <a:t>. </a:t>
            </a:r>
          </a:p>
        </p:txBody>
      </p:sp>
    </p:spTree>
    <p:extLst>
      <p:ext uri="{BB962C8B-B14F-4D97-AF65-F5344CB8AC3E}">
        <p14:creationId xmlns:p14="http://schemas.microsoft.com/office/powerpoint/2010/main" val="2639878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883703-7E0F-45D8-84DC-256EDE8F425A}"/>
              </a:ext>
            </a:extLst>
          </p:cNvPr>
          <p:cNvSpPr>
            <a:spLocks noGrp="1"/>
          </p:cNvSpPr>
          <p:nvPr>
            <p:ph type="title"/>
          </p:nvPr>
        </p:nvSpPr>
        <p:spPr>
          <a:xfrm>
            <a:off x="838200" y="365125"/>
            <a:ext cx="10515600" cy="589915"/>
          </a:xfrm>
        </p:spPr>
        <p:txBody>
          <a:bodyPr>
            <a:normAutofit fontScale="90000"/>
          </a:bodyPr>
          <a:lstStyle/>
          <a:p>
            <a:pPr algn="ctr"/>
            <a:r>
              <a:rPr lang="en-US" b="1" u="sng" dirty="0" err="1"/>
              <a:t>Transcation</a:t>
            </a:r>
            <a:endParaRPr lang="en-US" b="1" u="sng" dirty="0"/>
          </a:p>
        </p:txBody>
      </p:sp>
      <p:sp>
        <p:nvSpPr>
          <p:cNvPr id="3" name="Content Placeholder 2">
            <a:extLst>
              <a:ext uri="{FF2B5EF4-FFF2-40B4-BE49-F238E27FC236}">
                <a16:creationId xmlns:a16="http://schemas.microsoft.com/office/drawing/2014/main" xmlns="" id="{2BF62957-2312-4F4E-BE80-51BE89D7BFC3}"/>
              </a:ext>
            </a:extLst>
          </p:cNvPr>
          <p:cNvSpPr>
            <a:spLocks noGrp="1"/>
          </p:cNvSpPr>
          <p:nvPr>
            <p:ph idx="1"/>
          </p:nvPr>
        </p:nvSpPr>
        <p:spPr>
          <a:xfrm>
            <a:off x="838200" y="1158240"/>
            <a:ext cx="10515600" cy="5018723"/>
          </a:xfrm>
        </p:spPr>
        <p:txBody>
          <a:bodyPr>
            <a:normAutofit/>
          </a:bodyPr>
          <a:lstStyle/>
          <a:p>
            <a:r>
              <a:rPr lang="en-US" dirty="0"/>
              <a:t>The heart of transactional analysis is the study and diagramming of the exchanges between two persons.</a:t>
            </a:r>
          </a:p>
          <a:p>
            <a:r>
              <a:rPr lang="en-US" dirty="0"/>
              <a:t>Transactional analysis can help us to determine which ego state is most heavily influencing our </a:t>
            </a:r>
            <a:r>
              <a:rPr lang="en-US" dirty="0" smtClean="0"/>
              <a:t>behavior </a:t>
            </a:r>
            <a:r>
              <a:rPr lang="en-US" dirty="0"/>
              <a:t>and the </a:t>
            </a:r>
            <a:r>
              <a:rPr lang="en-US" dirty="0" smtClean="0"/>
              <a:t>behavior </a:t>
            </a:r>
            <a:r>
              <a:rPr lang="en-US" dirty="0"/>
              <a:t>of the other people with whom we interact. </a:t>
            </a:r>
          </a:p>
          <a:p>
            <a:r>
              <a:rPr lang="en-US" dirty="0"/>
              <a:t>Depending on the ego states of the persons involved in transactions, there may be three types of transactions:</a:t>
            </a:r>
          </a:p>
          <a:p>
            <a:r>
              <a:rPr lang="en-US" dirty="0"/>
              <a:t>1.Complementary transactions: Both people are operating from the same ego state. There can be nine complementary transactions. </a:t>
            </a:r>
          </a:p>
        </p:txBody>
      </p:sp>
    </p:spTree>
    <p:extLst>
      <p:ext uri="{BB962C8B-B14F-4D97-AF65-F5344CB8AC3E}">
        <p14:creationId xmlns:p14="http://schemas.microsoft.com/office/powerpoint/2010/main" val="1730496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71DE549-B20C-40D8-8584-2FC2B9E32936}"/>
              </a:ext>
            </a:extLst>
          </p:cNvPr>
          <p:cNvSpPr>
            <a:spLocks noGrp="1"/>
          </p:cNvSpPr>
          <p:nvPr>
            <p:ph idx="1"/>
          </p:nvPr>
        </p:nvSpPr>
        <p:spPr>
          <a:xfrm>
            <a:off x="320040" y="454024"/>
            <a:ext cx="11871960" cy="6129655"/>
          </a:xfrm>
        </p:spPr>
        <p:txBody>
          <a:bodyPr/>
          <a:lstStyle/>
          <a:p>
            <a:r>
              <a:rPr lang="en-US" sz="3200" dirty="0"/>
              <a:t>2)Crossed transactions: a crossed transaction is one in which the sender sends message a behavior on the basis of his ego state, but this message is reacted to by an unexpected ego state on the part of the receiver. Crossed communication should be avoided as far as possible. Whenever such transactions occur, communication tends to blocked and a satisfactory transaction is not accomplished.</a:t>
            </a:r>
          </a:p>
          <a:p>
            <a:r>
              <a:rPr lang="en-US" sz="3200" dirty="0"/>
              <a:t>3.Ulterior transactions: This is the most complex transaction because the communication has the double meaning. Such as, on the surface level the communication may have a clear adult message, but it may carry some hidden message on the psychological level and gets misinterpreted</a:t>
            </a:r>
            <a:r>
              <a:rPr lang="en-US" dirty="0"/>
              <a:t>.</a:t>
            </a:r>
          </a:p>
        </p:txBody>
      </p:sp>
    </p:spTree>
    <p:extLst>
      <p:ext uri="{BB962C8B-B14F-4D97-AF65-F5344CB8AC3E}">
        <p14:creationId xmlns:p14="http://schemas.microsoft.com/office/powerpoint/2010/main" val="3556906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3509"/>
          </a:xfrm>
        </p:spPr>
        <p:txBody>
          <a:bodyPr/>
          <a:lstStyle/>
          <a:p>
            <a:pPr algn="ctr"/>
            <a:r>
              <a:rPr lang="en-US" b="1" u="sng" dirty="0"/>
              <a:t>Perception</a:t>
            </a:r>
          </a:p>
        </p:txBody>
      </p:sp>
      <p:sp>
        <p:nvSpPr>
          <p:cNvPr id="3" name="Content Placeholder 2"/>
          <p:cNvSpPr>
            <a:spLocks noGrp="1"/>
          </p:cNvSpPr>
          <p:nvPr>
            <p:ph idx="1"/>
          </p:nvPr>
        </p:nvSpPr>
        <p:spPr>
          <a:xfrm>
            <a:off x="497006" y="1731376"/>
            <a:ext cx="10515600" cy="4868668"/>
          </a:xfrm>
        </p:spPr>
        <p:txBody>
          <a:bodyPr/>
          <a:lstStyle/>
          <a:p>
            <a:r>
              <a:rPr lang="en-GB" dirty="0"/>
              <a:t>) Collins and </a:t>
            </a:r>
            <a:r>
              <a:rPr lang="en-GB" dirty="0" err="1"/>
              <a:t>Drever</a:t>
            </a:r>
            <a:r>
              <a:rPr lang="en-GB" dirty="0"/>
              <a:t>:-  “Perception is the immediate </a:t>
            </a:r>
            <a:r>
              <a:rPr lang="en-GB" dirty="0" smtClean="0"/>
              <a:t>apprehension </a:t>
            </a:r>
            <a:r>
              <a:rPr lang="en-GB" dirty="0"/>
              <a:t>of an object or situation affecting any or all of the sense organs by way of sensation.”</a:t>
            </a:r>
            <a:endParaRPr lang="en-US" dirty="0"/>
          </a:p>
          <a:p>
            <a:r>
              <a:rPr lang="en-GB" dirty="0"/>
              <a:t>2) Stephen </a:t>
            </a:r>
            <a:r>
              <a:rPr lang="en-GB" dirty="0" err="1"/>
              <a:t>P.Robbins</a:t>
            </a:r>
            <a:r>
              <a:rPr lang="en-GB" dirty="0"/>
              <a:t>:- “Perception can be defined as a process by which individuals organise and interpret their sensory impressions in order to give meaning to their environments.” </a:t>
            </a:r>
            <a:endParaRPr lang="en-US" dirty="0"/>
          </a:p>
          <a:p>
            <a:endParaRPr lang="en-US" dirty="0"/>
          </a:p>
        </p:txBody>
      </p:sp>
    </p:spTree>
    <p:extLst>
      <p:ext uri="{BB962C8B-B14F-4D97-AF65-F5344CB8AC3E}">
        <p14:creationId xmlns:p14="http://schemas.microsoft.com/office/powerpoint/2010/main" val="882206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72" y="196948"/>
            <a:ext cx="10819228" cy="6485206"/>
          </a:xfrm>
        </p:spPr>
        <p:txBody>
          <a:bodyPr/>
          <a:lstStyle/>
          <a:p>
            <a:endParaRPr lang="en-US" dirty="0"/>
          </a:p>
        </p:txBody>
      </p:sp>
      <p:sp>
        <p:nvSpPr>
          <p:cNvPr id="4" name="Content Placeholder 2"/>
          <p:cNvSpPr>
            <a:spLocks noGrp="1"/>
          </p:cNvSpPr>
          <p:nvPr/>
        </p:nvSpPr>
        <p:spPr>
          <a:xfrm>
            <a:off x="970671" y="861219"/>
            <a:ext cx="9240129" cy="582093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b="1" u="sng" dirty="0"/>
              <a:t>Factors in the perceiver:-</a:t>
            </a:r>
            <a:r>
              <a:rPr lang="en-GB" sz="2000" b="1" dirty="0"/>
              <a:t>                     </a:t>
            </a:r>
            <a:r>
              <a:rPr lang="en-GB" sz="2000" b="1" u="sng" dirty="0"/>
              <a:t> Factors in the situation:-</a:t>
            </a:r>
          </a:p>
          <a:p>
            <a:r>
              <a:rPr lang="en-GB" sz="2000" dirty="0"/>
              <a:t>Attitudes                                                   Time</a:t>
            </a:r>
          </a:p>
          <a:p>
            <a:r>
              <a:rPr lang="en-GB" sz="2000" dirty="0"/>
              <a:t>Motives                                                      Work Setting</a:t>
            </a:r>
          </a:p>
          <a:p>
            <a:r>
              <a:rPr lang="en-GB" sz="2000" dirty="0"/>
              <a:t>Interests                                                     Social Setting</a:t>
            </a:r>
          </a:p>
          <a:p>
            <a:r>
              <a:rPr lang="en-GB" sz="2000" dirty="0"/>
              <a:t>Experience</a:t>
            </a:r>
          </a:p>
          <a:p>
            <a:r>
              <a:rPr lang="en-GB" sz="2000" dirty="0"/>
              <a:t>Expectations</a:t>
            </a:r>
          </a:p>
          <a:p>
            <a:endParaRPr lang="en-GB" sz="2000" dirty="0"/>
          </a:p>
          <a:p>
            <a:r>
              <a:rPr lang="en-GB" sz="2000" b="1" u="sng" dirty="0"/>
              <a:t>Factors in the target:-</a:t>
            </a:r>
          </a:p>
          <a:p>
            <a:r>
              <a:rPr lang="en-GB" sz="2000" dirty="0" smtClean="0"/>
              <a:t>Physical Appearance</a:t>
            </a:r>
            <a:endParaRPr lang="en-GB" sz="2000" dirty="0"/>
          </a:p>
          <a:p>
            <a:r>
              <a:rPr lang="en-GB" sz="2000" dirty="0" smtClean="0"/>
              <a:t>Verbal Communication</a:t>
            </a:r>
            <a:endParaRPr lang="en-GB" sz="2000" dirty="0"/>
          </a:p>
          <a:p>
            <a:r>
              <a:rPr lang="en-GB" sz="2000" dirty="0" smtClean="0"/>
              <a:t>Non verbal Communication</a:t>
            </a:r>
            <a:endParaRPr lang="en-GB" sz="2000" dirty="0"/>
          </a:p>
          <a:p>
            <a:r>
              <a:rPr lang="en-GB" sz="2000" dirty="0" smtClean="0"/>
              <a:t>Objects</a:t>
            </a:r>
            <a:endParaRPr lang="en-GB" sz="2000" dirty="0"/>
          </a:p>
        </p:txBody>
      </p:sp>
      <p:sp>
        <p:nvSpPr>
          <p:cNvPr id="5" name="Rectangle 4"/>
          <p:cNvSpPr/>
          <p:nvPr/>
        </p:nvSpPr>
        <p:spPr>
          <a:xfrm>
            <a:off x="6553200" y="3223419"/>
            <a:ext cx="28956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Perception</a:t>
            </a:r>
          </a:p>
        </p:txBody>
      </p:sp>
      <p:cxnSp>
        <p:nvCxnSpPr>
          <p:cNvPr id="6" name="Straight Arrow Connector 5"/>
          <p:cNvCxnSpPr/>
          <p:nvPr/>
        </p:nvCxnSpPr>
        <p:spPr>
          <a:xfrm>
            <a:off x="6705600" y="2309019"/>
            <a:ext cx="8382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657600" y="1928019"/>
            <a:ext cx="3429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429000" y="4214019"/>
            <a:ext cx="3048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217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6814" y="0"/>
            <a:ext cx="10903634" cy="6675120"/>
          </a:xfrm>
        </p:spPr>
        <p:txBody>
          <a:bodyPr>
            <a:normAutofit fontScale="92500"/>
          </a:bodyPr>
          <a:lstStyle/>
          <a:p>
            <a:r>
              <a:rPr lang="en-US" b="1" dirty="0"/>
              <a:t>Selective perception is a perceptual process in which a person only perceives what he desires to and sets aside or ignores other perceptions or viewpoints.</a:t>
            </a:r>
          </a:p>
          <a:p>
            <a:endParaRPr lang="en-US" b="1" dirty="0"/>
          </a:p>
          <a:p>
            <a:r>
              <a:rPr lang="en-US" b="1" dirty="0"/>
              <a:t>Social Perception:-</a:t>
            </a:r>
          </a:p>
          <a:p>
            <a:r>
              <a:rPr lang="en-GB" dirty="0"/>
              <a:t>Social Perception is directly concerned with how one individual perceives other individuals, how we get to know others.</a:t>
            </a:r>
            <a:endParaRPr lang="en-US" dirty="0"/>
          </a:p>
          <a:p>
            <a:endParaRPr lang="en-US" dirty="0"/>
          </a:p>
          <a:p>
            <a:r>
              <a:rPr lang="en-US" b="1" dirty="0"/>
              <a:t>Attribution Theory:-</a:t>
            </a:r>
            <a:endParaRPr lang="en-US" dirty="0"/>
          </a:p>
          <a:p>
            <a:r>
              <a:rPr lang="en-GB" dirty="0"/>
              <a:t>Attribution simply refers to how people explain the cause of another’s or their own behaviour. It  is the cognitive process by which people draw conclusions about the factors that influence or make sense of one another’s behaviour..</a:t>
            </a:r>
          </a:p>
          <a:p>
            <a:r>
              <a:rPr lang="en-GB" dirty="0"/>
              <a:t>Behaviour – 1) Internal – Behaviour Under personal Control</a:t>
            </a:r>
          </a:p>
          <a:p>
            <a:r>
              <a:rPr lang="en-GB" dirty="0"/>
              <a:t>                       2) External :- Behaviour Forced by Situations</a:t>
            </a:r>
            <a:endParaRPr lang="en-US" dirty="0"/>
          </a:p>
          <a:p>
            <a:r>
              <a:rPr lang="en-US" dirty="0"/>
              <a:t>Depends on three factors :- 1) Distinctiveness 2 )Consensus 3) Consistency</a:t>
            </a:r>
          </a:p>
        </p:txBody>
      </p:sp>
    </p:spTree>
    <p:extLst>
      <p:ext uri="{BB962C8B-B14F-4D97-AF65-F5344CB8AC3E}">
        <p14:creationId xmlns:p14="http://schemas.microsoft.com/office/powerpoint/2010/main" val="2711891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585" y="1620095"/>
            <a:ext cx="10515600" cy="5853406"/>
          </a:xfrm>
        </p:spPr>
        <p:txBody>
          <a:bodyPr/>
          <a:lstStyle/>
          <a:p>
            <a:r>
              <a:rPr lang="en-US" dirty="0"/>
              <a:t>1) Distinctiveness :- Whether an individual displays  different behavior in different situations.</a:t>
            </a:r>
          </a:p>
          <a:p>
            <a:endParaRPr lang="en-US" dirty="0"/>
          </a:p>
          <a:p>
            <a:r>
              <a:rPr lang="en-US" dirty="0"/>
              <a:t>2)Consensus :- People facing a similar situation respond in a same way.</a:t>
            </a:r>
          </a:p>
          <a:p>
            <a:endParaRPr lang="en-US" dirty="0"/>
          </a:p>
          <a:p>
            <a:r>
              <a:rPr lang="en-US" dirty="0"/>
              <a:t>3) Consistency :- How much  consistent a persons actions are .</a:t>
            </a:r>
          </a:p>
        </p:txBody>
      </p:sp>
    </p:spTree>
    <p:extLst>
      <p:ext uri="{BB962C8B-B14F-4D97-AF65-F5344CB8AC3E}">
        <p14:creationId xmlns:p14="http://schemas.microsoft.com/office/powerpoint/2010/main" val="883776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1817"/>
          </a:xfrm>
        </p:spPr>
        <p:txBody>
          <a:bodyPr>
            <a:normAutofit fontScale="90000"/>
          </a:bodyPr>
          <a:lstStyle/>
          <a:p>
            <a:pPr algn="ctr"/>
            <a:r>
              <a:rPr lang="en-US" b="1" u="sng" dirty="0"/>
              <a:t>Steps in Perception Process</a:t>
            </a:r>
          </a:p>
        </p:txBody>
      </p:sp>
      <p:sp>
        <p:nvSpPr>
          <p:cNvPr id="3" name="Content Placeholder 2"/>
          <p:cNvSpPr>
            <a:spLocks noGrp="1"/>
          </p:cNvSpPr>
          <p:nvPr>
            <p:ph idx="1"/>
          </p:nvPr>
        </p:nvSpPr>
        <p:spPr>
          <a:xfrm>
            <a:off x="838200" y="1181686"/>
            <a:ext cx="10515600" cy="5430129"/>
          </a:xfrm>
        </p:spPr>
        <p:txBody>
          <a:bodyPr>
            <a:normAutofit lnSpcReduction="10000"/>
          </a:bodyPr>
          <a:lstStyle/>
          <a:p>
            <a:pPr fontAlgn="base">
              <a:buNone/>
            </a:pPr>
            <a:r>
              <a:rPr lang="en-US" sz="3600" dirty="0"/>
              <a:t>Steps in the Perceptual Process</a:t>
            </a:r>
          </a:p>
          <a:p>
            <a:pPr fontAlgn="base"/>
            <a:r>
              <a:rPr lang="en-US" sz="3600" dirty="0"/>
              <a:t>The Environmental Stimulus</a:t>
            </a:r>
          </a:p>
          <a:p>
            <a:pPr fontAlgn="base"/>
            <a:r>
              <a:rPr lang="en-US" sz="3600" dirty="0"/>
              <a:t>The Attended Stimulus</a:t>
            </a:r>
          </a:p>
          <a:p>
            <a:pPr fontAlgn="base"/>
            <a:r>
              <a:rPr lang="en-US" sz="3600" dirty="0"/>
              <a:t>The Image on the Retina</a:t>
            </a:r>
          </a:p>
          <a:p>
            <a:pPr fontAlgn="base"/>
            <a:r>
              <a:rPr lang="en-US" sz="3600" dirty="0"/>
              <a:t>Transduction</a:t>
            </a:r>
          </a:p>
          <a:p>
            <a:pPr fontAlgn="base"/>
            <a:r>
              <a:rPr lang="en-US" sz="3600" dirty="0"/>
              <a:t>Neural Processing</a:t>
            </a:r>
          </a:p>
          <a:p>
            <a:pPr fontAlgn="base"/>
            <a:r>
              <a:rPr lang="en-US" sz="3600" dirty="0"/>
              <a:t>Perception</a:t>
            </a:r>
          </a:p>
          <a:p>
            <a:pPr fontAlgn="base"/>
            <a:r>
              <a:rPr lang="en-US" sz="3600" dirty="0"/>
              <a:t>Recognition</a:t>
            </a:r>
          </a:p>
          <a:p>
            <a:pPr fontAlgn="base"/>
            <a:r>
              <a:rPr lang="en-US" sz="3600" dirty="0"/>
              <a:t>Action</a:t>
            </a:r>
          </a:p>
          <a:p>
            <a:endParaRPr lang="en-US" dirty="0"/>
          </a:p>
        </p:txBody>
      </p:sp>
      <p:cxnSp>
        <p:nvCxnSpPr>
          <p:cNvPr id="5" name="Straight Arrow Connector 4"/>
          <p:cNvCxnSpPr/>
          <p:nvPr/>
        </p:nvCxnSpPr>
        <p:spPr>
          <a:xfrm rot="5400000">
            <a:off x="7983414" y="2862777"/>
            <a:ext cx="2011683" cy="281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9958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3 stages of perception process are;</a:t>
            </a:r>
          </a:p>
          <a:p>
            <a:r>
              <a:rPr lang="en-US" dirty="0"/>
              <a:t>Selection.</a:t>
            </a:r>
          </a:p>
          <a:p>
            <a:r>
              <a:rPr lang="en-US" dirty="0"/>
              <a:t>Organization.</a:t>
            </a:r>
          </a:p>
          <a:p>
            <a:r>
              <a:rPr lang="en-US" dirty="0"/>
              <a:t>Interpretation.</a:t>
            </a:r>
          </a:p>
          <a:p>
            <a:endParaRPr lang="en-IN" dirty="0"/>
          </a:p>
        </p:txBody>
      </p:sp>
      <p:pic>
        <p:nvPicPr>
          <p:cNvPr id="1026" name="Picture 2" descr="Perception: Definition, Importance, Factors, Perceptual Proc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9540" y="2210937"/>
            <a:ext cx="4626591" cy="294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96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2154"/>
          </a:xfrm>
        </p:spPr>
        <p:txBody>
          <a:bodyPr/>
          <a:lstStyle/>
          <a:p>
            <a:pPr algn="ctr"/>
            <a:r>
              <a:rPr lang="en-US" b="1" u="sng" dirty="0"/>
              <a:t>Stereotyping</a:t>
            </a:r>
          </a:p>
        </p:txBody>
      </p:sp>
      <p:sp>
        <p:nvSpPr>
          <p:cNvPr id="3" name="Content Placeholder 2"/>
          <p:cNvSpPr>
            <a:spLocks noGrp="1"/>
          </p:cNvSpPr>
          <p:nvPr>
            <p:ph idx="1"/>
          </p:nvPr>
        </p:nvSpPr>
        <p:spPr>
          <a:xfrm>
            <a:off x="838200" y="1153551"/>
            <a:ext cx="10515600" cy="5023412"/>
          </a:xfrm>
        </p:spPr>
        <p:txBody>
          <a:bodyPr/>
          <a:lstStyle/>
          <a:p>
            <a:r>
              <a:rPr lang="en-US" b="1" dirty="0"/>
              <a:t>Stereotyping:-</a:t>
            </a:r>
            <a:endParaRPr lang="en-US" dirty="0"/>
          </a:p>
          <a:p>
            <a:r>
              <a:rPr lang="en-GB" dirty="0"/>
              <a:t>The term stereotype refers to the tendency to perceive another person (hence social perception)as belonging to a single class or category. It is the fact that stereotyping may attribute favourable or unfavourable traits to the person being perceived. Most often a person is put into a stereotype because the perceiver knows only the overall category to which the person belongs.</a:t>
            </a:r>
            <a:endParaRPr lang="en-US" dirty="0"/>
          </a:p>
          <a:p>
            <a:endParaRPr lang="en-US" dirty="0"/>
          </a:p>
        </p:txBody>
      </p:sp>
    </p:spTree>
    <p:extLst>
      <p:ext uri="{BB962C8B-B14F-4D97-AF65-F5344CB8AC3E}">
        <p14:creationId xmlns:p14="http://schemas.microsoft.com/office/powerpoint/2010/main" val="22339069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2155"/>
          </a:xfrm>
        </p:spPr>
        <p:txBody>
          <a:bodyPr>
            <a:normAutofit fontScale="90000"/>
          </a:bodyPr>
          <a:lstStyle/>
          <a:p>
            <a:pPr algn="ctr"/>
            <a:r>
              <a:rPr lang="en-US" b="1" u="sng" dirty="0"/>
              <a:t>Halo Effect:-</a:t>
            </a:r>
            <a:r>
              <a:rPr lang="en-US" dirty="0"/>
              <a:t/>
            </a:r>
            <a:br>
              <a:rPr lang="en-US" dirty="0"/>
            </a:br>
            <a:endParaRPr lang="en-US" dirty="0"/>
          </a:p>
        </p:txBody>
      </p:sp>
      <p:sp>
        <p:nvSpPr>
          <p:cNvPr id="3" name="Content Placeholder 2"/>
          <p:cNvSpPr>
            <a:spLocks noGrp="1"/>
          </p:cNvSpPr>
          <p:nvPr>
            <p:ph idx="1"/>
          </p:nvPr>
        </p:nvSpPr>
        <p:spPr>
          <a:xfrm>
            <a:off x="729018" y="1575372"/>
            <a:ext cx="10515600" cy="5065615"/>
          </a:xfrm>
        </p:spPr>
        <p:txBody>
          <a:bodyPr>
            <a:normAutofit fontScale="92500" lnSpcReduction="10000"/>
          </a:bodyPr>
          <a:lstStyle/>
          <a:p>
            <a:r>
              <a:rPr lang="en-GB" dirty="0"/>
              <a:t>The halo effect in social perception is very similar to stereotyping. Halo is often discussed in performance appraisal  when a rather makes an error in judging a person’s total personality and/or performance on the basis of a single positive trait such as intelligence, appearance, dependability or cooperativeness.</a:t>
            </a:r>
            <a:endParaRPr lang="en-US" dirty="0"/>
          </a:p>
          <a:p>
            <a:r>
              <a:rPr lang="en-GB" dirty="0"/>
              <a:t>Characteristics of halo Effect:-</a:t>
            </a:r>
            <a:endParaRPr lang="en-US" dirty="0"/>
          </a:p>
          <a:p>
            <a:pPr lvl="0"/>
            <a:r>
              <a:rPr lang="en-GB" dirty="0"/>
              <a:t>It is a common rating error.</a:t>
            </a:r>
            <a:endParaRPr lang="en-US" dirty="0"/>
          </a:p>
          <a:p>
            <a:pPr lvl="0"/>
            <a:r>
              <a:rPr lang="en-GB" dirty="0"/>
              <a:t>It has both true and illusory components.</a:t>
            </a:r>
            <a:endParaRPr lang="en-US" dirty="0"/>
          </a:p>
          <a:p>
            <a:pPr lvl="0"/>
            <a:r>
              <a:rPr lang="en-GB" dirty="0"/>
              <a:t>It has led to inflated co relations among rating dimensions and is due to influence of a general evaluation and specific judgements.</a:t>
            </a:r>
            <a:endParaRPr lang="en-US" dirty="0"/>
          </a:p>
          <a:p>
            <a:pPr lvl="0"/>
            <a:r>
              <a:rPr lang="en-GB" dirty="0"/>
              <a:t>It has negative consequences and should be avoided or removed. </a:t>
            </a:r>
            <a:endParaRPr lang="en-US" dirty="0"/>
          </a:p>
          <a:p>
            <a:r>
              <a:rPr lang="en-US" b="1" dirty="0"/>
              <a:t> </a:t>
            </a:r>
            <a:endParaRPr lang="en-US" dirty="0"/>
          </a:p>
          <a:p>
            <a:endParaRPr lang="en-US" dirty="0"/>
          </a:p>
        </p:txBody>
      </p:sp>
    </p:spTree>
    <p:extLst>
      <p:ext uri="{BB962C8B-B14F-4D97-AF65-F5344CB8AC3E}">
        <p14:creationId xmlns:p14="http://schemas.microsoft.com/office/powerpoint/2010/main" val="3125028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Motive and Motivation</a:t>
            </a:r>
            <a:endParaRPr lang="en-IN" dirty="0"/>
          </a:p>
        </p:txBody>
      </p:sp>
      <p:sp>
        <p:nvSpPr>
          <p:cNvPr id="3" name="Content Placeholder 2"/>
          <p:cNvSpPr>
            <a:spLocks noGrp="1"/>
          </p:cNvSpPr>
          <p:nvPr>
            <p:ph idx="1"/>
          </p:nvPr>
        </p:nvSpPr>
        <p:spPr>
          <a:xfrm>
            <a:off x="838200" y="1555845"/>
            <a:ext cx="10515600" cy="4621118"/>
          </a:xfrm>
        </p:spPr>
        <p:txBody>
          <a:bodyPr/>
          <a:lstStyle/>
          <a:p>
            <a:r>
              <a:rPr lang="en-IN" dirty="0" smtClean="0"/>
              <a:t>Smith and Cronje “ Motive is a drive that motivates individual to take the action he believes will satisfy his needs.”</a:t>
            </a:r>
          </a:p>
          <a:p>
            <a:r>
              <a:rPr lang="en-IN" dirty="0" smtClean="0"/>
              <a:t>S. P. Robbins “ Motivation is the willingness to exert high levels of effort towards organisational goals, conditioned by the effort and ability to satisfy some individual need.”</a:t>
            </a:r>
            <a:endParaRPr lang="en-IN" dirty="0"/>
          </a:p>
        </p:txBody>
      </p:sp>
    </p:spTree>
    <p:extLst>
      <p:ext uri="{BB962C8B-B14F-4D97-AF65-F5344CB8AC3E}">
        <p14:creationId xmlns:p14="http://schemas.microsoft.com/office/powerpoint/2010/main" val="206601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Maslow's Need Hierarchy</a:t>
            </a:r>
            <a:endParaRPr lang="en-IN" dirty="0"/>
          </a:p>
        </p:txBody>
      </p:sp>
      <p:pic>
        <p:nvPicPr>
          <p:cNvPr id="8" name="Content Placeholder 7"/>
          <p:cNvPicPr>
            <a:picLocks noGrp="1" noChangeAspect="1"/>
          </p:cNvPicPr>
          <p:nvPr>
            <p:ph idx="1"/>
          </p:nvPr>
        </p:nvPicPr>
        <p:blipFill>
          <a:blip r:embed="rId2"/>
          <a:stretch>
            <a:fillRect/>
          </a:stretch>
        </p:blipFill>
        <p:spPr>
          <a:xfrm>
            <a:off x="2647665" y="2129051"/>
            <a:ext cx="6209731" cy="4244453"/>
          </a:xfrm>
          <a:prstGeom prst="rect">
            <a:avLst/>
          </a:prstGeom>
        </p:spPr>
      </p:pic>
    </p:spTree>
    <p:extLst>
      <p:ext uri="{BB962C8B-B14F-4D97-AF65-F5344CB8AC3E}">
        <p14:creationId xmlns:p14="http://schemas.microsoft.com/office/powerpoint/2010/main" val="1108069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Herzberg’s Two Factor Model </a:t>
            </a:r>
            <a:endParaRPr lang="en-IN" dirty="0"/>
          </a:p>
        </p:txBody>
      </p:sp>
      <p:pic>
        <p:nvPicPr>
          <p:cNvPr id="4" name="Content Placeholder 3"/>
          <p:cNvPicPr>
            <a:picLocks noGrp="1" noChangeAspect="1"/>
          </p:cNvPicPr>
          <p:nvPr>
            <p:ph idx="1"/>
          </p:nvPr>
        </p:nvPicPr>
        <p:blipFill>
          <a:blip r:embed="rId2"/>
          <a:stretch>
            <a:fillRect/>
          </a:stretch>
        </p:blipFill>
        <p:spPr>
          <a:xfrm>
            <a:off x="1160060" y="1992573"/>
            <a:ext cx="8570794" cy="4326340"/>
          </a:xfrm>
          <a:prstGeom prst="rect">
            <a:avLst/>
          </a:prstGeom>
        </p:spPr>
      </p:pic>
    </p:spTree>
    <p:extLst>
      <p:ext uri="{BB962C8B-B14F-4D97-AF65-F5344CB8AC3E}">
        <p14:creationId xmlns:p14="http://schemas.microsoft.com/office/powerpoint/2010/main" val="31740692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Vrooms Expectancy Theory</a:t>
            </a:r>
            <a:endParaRPr lang="en-IN" dirty="0"/>
          </a:p>
        </p:txBody>
      </p:sp>
      <p:sp>
        <p:nvSpPr>
          <p:cNvPr id="3" name="Content Placeholder 2"/>
          <p:cNvSpPr>
            <a:spLocks noGrp="1"/>
          </p:cNvSpPr>
          <p:nvPr>
            <p:ph idx="1"/>
          </p:nvPr>
        </p:nvSpPr>
        <p:spPr/>
        <p:txBody>
          <a:bodyPr/>
          <a:lstStyle/>
          <a:p>
            <a:endParaRPr lang="en-IN" dirty="0"/>
          </a:p>
        </p:txBody>
      </p:sp>
      <p:sp>
        <p:nvSpPr>
          <p:cNvPr id="5" name="Rectangle 3"/>
          <p:cNvSpPr>
            <a:spLocks noChangeArrowheads="1"/>
          </p:cNvSpPr>
          <p:nvPr/>
        </p:nvSpPr>
        <p:spPr bwMode="auto">
          <a:xfrm>
            <a:off x="0" y="-184666"/>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t>
            </a:r>
          </a:p>
        </p:txBody>
      </p:sp>
      <p:pic>
        <p:nvPicPr>
          <p:cNvPr id="2052" name="Picture 4" descr="https://secureservercdn.net/160.153.137.99/9h6.c79.myftpupload.com/wp-content/uploads/2021/06/VIE-1024x28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429" y="2055812"/>
            <a:ext cx="9753600" cy="27432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048000" y="4610784"/>
            <a:ext cx="6096000" cy="646331"/>
          </a:xfrm>
          <a:prstGeom prst="rect">
            <a:avLst/>
          </a:prstGeom>
        </p:spPr>
        <p:txBody>
          <a:bodyPr>
            <a:spAutoFit/>
          </a:bodyPr>
          <a:lstStyle/>
          <a:p>
            <a:r>
              <a:rPr lang="en-US" dirty="0">
                <a:solidFill>
                  <a:srgbClr val="4A4E57"/>
                </a:solidFill>
                <a:latin typeface="Open Sans"/>
              </a:rPr>
              <a:t>Motivation is a function of valence, instrumentality and expectancy.</a:t>
            </a:r>
            <a:endParaRPr lang="en-IN" dirty="0"/>
          </a:p>
        </p:txBody>
      </p:sp>
    </p:spTree>
    <p:extLst>
      <p:ext uri="{BB962C8B-B14F-4D97-AF65-F5344CB8AC3E}">
        <p14:creationId xmlns:p14="http://schemas.microsoft.com/office/powerpoint/2010/main" val="39605987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838200" y="1825625"/>
            <a:ext cx="10515600" cy="4520584"/>
          </a:xfrm>
        </p:spPr>
        <p:txBody>
          <a:bodyPr>
            <a:normAutofit lnSpcReduction="10000"/>
          </a:bodyPr>
          <a:lstStyle/>
          <a:p>
            <a:r>
              <a:rPr lang="en-IN" dirty="0"/>
              <a:t>Expectancy</a:t>
            </a:r>
          </a:p>
          <a:p>
            <a:r>
              <a:rPr lang="en-IN" b="1" dirty="0"/>
              <a:t>Expectancy </a:t>
            </a:r>
            <a:r>
              <a:rPr lang="en-IN" dirty="0"/>
              <a:t>is the idea that</a:t>
            </a:r>
            <a:r>
              <a:rPr lang="en-IN" b="1" dirty="0"/>
              <a:t> increasing the amount of effort will increase performance </a:t>
            </a:r>
            <a:r>
              <a:rPr lang="en-IN" dirty="0"/>
              <a:t>(</a:t>
            </a:r>
            <a:r>
              <a:rPr lang="en-IN" i="1" dirty="0"/>
              <a:t>if I work harder then I will perform better</a:t>
            </a:r>
            <a:r>
              <a:rPr lang="en-IN" dirty="0"/>
              <a:t>). </a:t>
            </a:r>
          </a:p>
          <a:p>
            <a:r>
              <a:rPr lang="en-IN" dirty="0"/>
              <a:t>Instrumentality</a:t>
            </a:r>
          </a:p>
          <a:p>
            <a:r>
              <a:rPr lang="en-IN" b="1" dirty="0"/>
              <a:t>Instrumentality </a:t>
            </a:r>
            <a:r>
              <a:rPr lang="en-IN" dirty="0"/>
              <a:t>is the idea that i</a:t>
            </a:r>
            <a:r>
              <a:rPr lang="en-IN" b="1" dirty="0"/>
              <a:t>f you perform better, then the outcome will be achieved</a:t>
            </a:r>
            <a:r>
              <a:rPr lang="en-IN" dirty="0"/>
              <a:t> (</a:t>
            </a:r>
            <a:r>
              <a:rPr lang="en-IN" i="1" dirty="0"/>
              <a:t>If I perform well, there I will achieve the desired outcome</a:t>
            </a:r>
            <a:r>
              <a:rPr lang="en-IN" dirty="0"/>
              <a:t>).</a:t>
            </a:r>
          </a:p>
          <a:p>
            <a:r>
              <a:rPr lang="en-IN" b="1" dirty="0"/>
              <a:t>Valence </a:t>
            </a:r>
            <a:r>
              <a:rPr lang="en-IN" dirty="0"/>
              <a:t>is the </a:t>
            </a:r>
            <a:r>
              <a:rPr lang="en-IN" b="1" dirty="0"/>
              <a:t>perceived value the employee puts on the outcome</a:t>
            </a:r>
            <a:r>
              <a:rPr lang="en-IN" dirty="0"/>
              <a:t>. </a:t>
            </a:r>
            <a:endParaRPr lang="en-IN" dirty="0" smtClean="0"/>
          </a:p>
          <a:p>
            <a:r>
              <a:rPr lang="en-IN" dirty="0"/>
              <a:t>. </a:t>
            </a:r>
            <a:r>
              <a:rPr lang="en-IN" i="1" dirty="0"/>
              <a:t>(If someone is mainly motivated by money, he or she might not value offers of additional time off)</a:t>
            </a:r>
            <a:r>
              <a:rPr lang="en-IN" dirty="0"/>
              <a:t>.</a:t>
            </a:r>
          </a:p>
          <a:p>
            <a:endParaRPr lang="en-IN" dirty="0"/>
          </a:p>
        </p:txBody>
      </p:sp>
    </p:spTree>
    <p:extLst>
      <p:ext uri="{BB962C8B-B14F-4D97-AF65-F5344CB8AC3E}">
        <p14:creationId xmlns:p14="http://schemas.microsoft.com/office/powerpoint/2010/main" val="6566281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Porter Lawler Model</a:t>
            </a:r>
            <a:endParaRPr lang="en-IN" dirty="0"/>
          </a:p>
        </p:txBody>
      </p:sp>
      <p:pic>
        <p:nvPicPr>
          <p:cNvPr id="1026" name="Picture 2" descr="Porter and Lawler Theory of Motiv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24585" y="2129051"/>
            <a:ext cx="7533564" cy="3944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5842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2923"/>
          </a:xfrm>
        </p:spPr>
        <p:txBody>
          <a:bodyPr>
            <a:normAutofit fontScale="90000"/>
          </a:bodyPr>
          <a:lstStyle/>
          <a:p>
            <a:endParaRPr lang="en-IN" dirty="0"/>
          </a:p>
        </p:txBody>
      </p:sp>
      <p:sp>
        <p:nvSpPr>
          <p:cNvPr id="3" name="Content Placeholder 2"/>
          <p:cNvSpPr>
            <a:spLocks noGrp="1"/>
          </p:cNvSpPr>
          <p:nvPr>
            <p:ph idx="1"/>
          </p:nvPr>
        </p:nvSpPr>
        <p:spPr>
          <a:xfrm>
            <a:off x="838200" y="1241946"/>
            <a:ext cx="10515600" cy="4935017"/>
          </a:xfrm>
        </p:spPr>
        <p:txBody>
          <a:bodyPr/>
          <a:lstStyle/>
          <a:p>
            <a:r>
              <a:rPr lang="en-IN" dirty="0" smtClean="0"/>
              <a:t>Main Elements of Model</a:t>
            </a:r>
          </a:p>
          <a:p>
            <a:r>
              <a:rPr lang="en-IN" dirty="0"/>
              <a:t>1. Effort</a:t>
            </a:r>
            <a:r>
              <a:rPr lang="en-IN" dirty="0" smtClean="0"/>
              <a:t>, -</a:t>
            </a:r>
            <a:r>
              <a:rPr lang="en-IN" dirty="0"/>
              <a:t>Effort refers to the amount of energy an employee exerts on a given task. </a:t>
            </a:r>
          </a:p>
          <a:p>
            <a:r>
              <a:rPr lang="en-IN" dirty="0"/>
              <a:t>2. Performance </a:t>
            </a:r>
            <a:r>
              <a:rPr lang="en-IN" dirty="0" smtClean="0"/>
              <a:t>–</a:t>
            </a:r>
            <a:r>
              <a:rPr lang="en-IN" dirty="0"/>
              <a:t>One's effort leads to his/her performance. Both may be equal or may not be.</a:t>
            </a:r>
            <a:endParaRPr lang="en-IN" dirty="0" smtClean="0"/>
          </a:p>
          <a:p>
            <a:r>
              <a:rPr lang="en-IN" dirty="0" smtClean="0"/>
              <a:t>3</a:t>
            </a:r>
            <a:r>
              <a:rPr lang="en-IN" dirty="0"/>
              <a:t>. Satisfaction</a:t>
            </a:r>
            <a:r>
              <a:rPr lang="en-IN" dirty="0" smtClean="0"/>
              <a:t>. - </a:t>
            </a:r>
            <a:r>
              <a:rPr lang="en-IN" dirty="0"/>
              <a:t>Performance leads to satisfaction. The level of satisfaction depends upon the amount of rewards achieved. </a:t>
            </a:r>
          </a:p>
          <a:p>
            <a:endParaRPr lang="en-IN" dirty="0"/>
          </a:p>
        </p:txBody>
      </p:sp>
    </p:spTree>
    <p:extLst>
      <p:ext uri="{BB962C8B-B14F-4D97-AF65-F5344CB8AC3E}">
        <p14:creationId xmlns:p14="http://schemas.microsoft.com/office/powerpoint/2010/main" val="29989341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Equity Theory of Work Motivation</a:t>
            </a:r>
            <a:endParaRPr lang="en-IN" dirty="0"/>
          </a:p>
        </p:txBody>
      </p:sp>
      <p:sp>
        <p:nvSpPr>
          <p:cNvPr id="3" name="Content Placeholder 2"/>
          <p:cNvSpPr>
            <a:spLocks noGrp="1"/>
          </p:cNvSpPr>
          <p:nvPr>
            <p:ph idx="1"/>
          </p:nvPr>
        </p:nvSpPr>
        <p:spPr/>
        <p:txBody>
          <a:bodyPr/>
          <a:lstStyle/>
          <a:p>
            <a:endParaRPr lang="en-IN" dirty="0" smtClean="0"/>
          </a:p>
          <a:p>
            <a:endParaRPr lang="en-IN" dirty="0"/>
          </a:p>
          <a:p>
            <a:r>
              <a:rPr lang="en-IN" dirty="0" smtClean="0"/>
              <a:t>                                               </a:t>
            </a:r>
          </a:p>
          <a:p>
            <a:endParaRPr lang="en-IN" dirty="0"/>
          </a:p>
          <a:p>
            <a:r>
              <a:rPr lang="en-US" dirty="0"/>
              <a:t>Equity Theory is based on the idea that individuals are motivated by fairness</a:t>
            </a:r>
            <a:r>
              <a:rPr lang="en-US" dirty="0" smtClean="0"/>
              <a:t>.</a:t>
            </a:r>
          </a:p>
          <a:p>
            <a:endParaRPr lang="en-IN" dirty="0"/>
          </a:p>
        </p:txBody>
      </p:sp>
      <p:sp>
        <p:nvSpPr>
          <p:cNvPr id="9" name="Rectangle 8"/>
          <p:cNvSpPr/>
          <p:nvPr/>
        </p:nvSpPr>
        <p:spPr>
          <a:xfrm>
            <a:off x="1419367" y="2354238"/>
            <a:ext cx="2784144" cy="1269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Individual  outputs</a:t>
            </a:r>
          </a:p>
          <a:p>
            <a:pPr algn="ctr"/>
            <a:r>
              <a:rPr lang="en-IN" dirty="0" smtClean="0"/>
              <a:t>Individual Inputs</a:t>
            </a:r>
            <a:endParaRPr lang="en-IN" dirty="0"/>
          </a:p>
        </p:txBody>
      </p:sp>
      <p:cxnSp>
        <p:nvCxnSpPr>
          <p:cNvPr id="13" name="Straight Connector 12"/>
          <p:cNvCxnSpPr/>
          <p:nvPr/>
        </p:nvCxnSpPr>
        <p:spPr>
          <a:xfrm>
            <a:off x="1828800" y="2988860"/>
            <a:ext cx="17742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235054" y="2354237"/>
            <a:ext cx="2784144" cy="1269243"/>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Others outputs</a:t>
            </a:r>
          </a:p>
          <a:p>
            <a:pPr algn="ctr"/>
            <a:endParaRPr lang="en-IN" dirty="0" smtClean="0"/>
          </a:p>
          <a:p>
            <a:pPr algn="ctr"/>
            <a:r>
              <a:rPr lang="en-IN" dirty="0" smtClean="0"/>
              <a:t>Others Inputs</a:t>
            </a:r>
          </a:p>
          <a:p>
            <a:pPr algn="ctr"/>
            <a:endParaRPr lang="en-IN" dirty="0"/>
          </a:p>
        </p:txBody>
      </p:sp>
      <p:cxnSp>
        <p:nvCxnSpPr>
          <p:cNvPr id="18" name="Straight Connector 17"/>
          <p:cNvCxnSpPr/>
          <p:nvPr/>
        </p:nvCxnSpPr>
        <p:spPr>
          <a:xfrm>
            <a:off x="5854890" y="2893325"/>
            <a:ext cx="1924334" cy="26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Minus 21"/>
          <p:cNvSpPr/>
          <p:nvPr/>
        </p:nvSpPr>
        <p:spPr>
          <a:xfrm>
            <a:off x="4268906" y="2906493"/>
            <a:ext cx="90075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Minus 22"/>
          <p:cNvSpPr/>
          <p:nvPr/>
        </p:nvSpPr>
        <p:spPr>
          <a:xfrm>
            <a:off x="4260377" y="3073981"/>
            <a:ext cx="90075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6"/>
          <p:cNvSpPr>
            <a:spLocks noChangeArrowheads="1"/>
          </p:cNvSpPr>
          <p:nvPr/>
        </p:nvSpPr>
        <p:spPr bwMode="auto">
          <a:xfrm>
            <a:off x="827649" y="9124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0" name="Rectangle 7"/>
          <p:cNvSpPr>
            <a:spLocks noChangeArrowheads="1"/>
          </p:cNvSpPr>
          <p:nvPr/>
        </p:nvSpPr>
        <p:spPr bwMode="auto">
          <a:xfrm>
            <a:off x="827649" y="1238805"/>
            <a:ext cx="1877437" cy="2616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222222"/>
                </a:solidFill>
                <a:effectLst/>
                <a:latin typeface="Arial" panose="020B0604020202020204" pitchFamily="34" charset="0"/>
                <a:ea typeface="Calibri" panose="020F0502020204030204" pitchFamily="34" charset="0"/>
                <a:cs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1" name="Rectangle 8"/>
          <p:cNvSpPr>
            <a:spLocks noChangeArrowheads="1"/>
          </p:cNvSpPr>
          <p:nvPr/>
        </p:nvSpPr>
        <p:spPr bwMode="auto">
          <a:xfrm>
            <a:off x="827649" y="13696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49758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838200" y="1825625"/>
            <a:ext cx="10515600" cy="5166018"/>
          </a:xfrm>
        </p:spPr>
        <p:txBody>
          <a:bodyPr/>
          <a:lstStyle/>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r>
              <a:rPr lang="en-US" dirty="0"/>
              <a:t>A referent group is simply a collection of people a person uses for the purposes of comparison. </a:t>
            </a:r>
            <a:endParaRPr lang="en-IN" dirty="0"/>
          </a:p>
        </p:txBody>
      </p:sp>
      <p:sp>
        <p:nvSpPr>
          <p:cNvPr id="4" name="Isosceles Triangle 1"/>
          <p:cNvSpPr>
            <a:spLocks noChangeArrowheads="1"/>
          </p:cNvSpPr>
          <p:nvPr/>
        </p:nvSpPr>
        <p:spPr bwMode="auto">
          <a:xfrm>
            <a:off x="4061238" y="3037426"/>
            <a:ext cx="1800225" cy="2114550"/>
          </a:xfrm>
          <a:prstGeom prst="triangle">
            <a:avLst>
              <a:gd name="adj" fmla="val 50000"/>
            </a:avLst>
          </a:prstGeom>
          <a:solidFill>
            <a:srgbClr val="5B9BD5"/>
          </a:solidFill>
          <a:ln w="12700">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Input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Isosceles Triangle 3"/>
          <p:cNvSpPr>
            <a:spLocks noChangeArrowheads="1"/>
          </p:cNvSpPr>
          <p:nvPr/>
        </p:nvSpPr>
        <p:spPr bwMode="auto">
          <a:xfrm>
            <a:off x="6561552" y="3057001"/>
            <a:ext cx="1800225" cy="2114550"/>
          </a:xfrm>
          <a:prstGeom prst="triangle">
            <a:avLst>
              <a:gd name="adj" fmla="val 50000"/>
            </a:avLst>
          </a:prstGeom>
          <a:solidFill>
            <a:srgbClr val="5B9BD5"/>
          </a:solidFill>
          <a:ln w="12700">
            <a:solidFill>
              <a:srgbClr val="41719C"/>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Output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6" name="Straight Connector 5"/>
          <p:cNvCxnSpPr/>
          <p:nvPr/>
        </p:nvCxnSpPr>
        <p:spPr>
          <a:xfrm>
            <a:off x="4961351" y="3057001"/>
            <a:ext cx="25336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15196" y="2211023"/>
            <a:ext cx="9525" cy="857250"/>
          </a:xfrm>
          <a:prstGeom prst="line">
            <a:avLst/>
          </a:prstGeom>
        </p:spPr>
        <p:style>
          <a:lnRef idx="1">
            <a:schemeClr val="accent1"/>
          </a:lnRef>
          <a:fillRef idx="0">
            <a:schemeClr val="accent1"/>
          </a:fillRef>
          <a:effectRef idx="0">
            <a:schemeClr val="accent1"/>
          </a:effectRef>
          <a:fontRef idx="minor">
            <a:schemeClr val="tx1"/>
          </a:fontRef>
        </p:style>
      </p:cxnSp>
      <p:sp>
        <p:nvSpPr>
          <p:cNvPr id="8" name="Right Arrow 7"/>
          <p:cNvSpPr/>
          <p:nvPr/>
        </p:nvSpPr>
        <p:spPr>
          <a:xfrm>
            <a:off x="5610225" y="2511964"/>
            <a:ext cx="485775" cy="3905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9" name="Rectangle 6"/>
          <p:cNvSpPr>
            <a:spLocks noChangeArrowheads="1"/>
          </p:cNvSpPr>
          <p:nvPr/>
        </p:nvSpPr>
        <p:spPr bwMode="auto">
          <a:xfrm>
            <a:off x="4189827" y="203782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7"/>
          <p:cNvSpPr>
            <a:spLocks noChangeArrowheads="1"/>
          </p:cNvSpPr>
          <p:nvPr/>
        </p:nvSpPr>
        <p:spPr bwMode="auto">
          <a:xfrm>
            <a:off x="4094577" y="2143075"/>
            <a:ext cx="3142848"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Equity Theory</a:t>
            </a:r>
          </a:p>
        </p:txBody>
      </p:sp>
      <p:sp>
        <p:nvSpPr>
          <p:cNvPr id="11" name="Rectangle 8"/>
          <p:cNvSpPr>
            <a:spLocks noChangeArrowheads="1"/>
          </p:cNvSpPr>
          <p:nvPr/>
        </p:nvSpPr>
        <p:spPr bwMode="auto">
          <a:xfrm>
            <a:off x="4189827" y="249502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Rectangle 11"/>
          <p:cNvSpPr>
            <a:spLocks noChangeArrowheads="1"/>
          </p:cNvSpPr>
          <p:nvPr/>
        </p:nvSpPr>
        <p:spPr bwMode="auto">
          <a:xfrm>
            <a:off x="3054280" y="2200723"/>
            <a:ext cx="261706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rgbClr val="222222"/>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222222"/>
                </a:solidFill>
                <a:effectLst/>
                <a:latin typeface="Arial" panose="020B0604020202020204" pitchFamily="34" charset="0"/>
                <a:ea typeface="Calibri" panose="020F0502020204030204" pitchFamily="34" charset="0"/>
                <a:cs typeface="Arial" panose="020B0604020202020204" pitchFamily="34" charset="0"/>
              </a:rPr>
              <a:t>Weighed against one or</a:t>
            </a:r>
            <a:endParaRPr kumimoji="0" lang="en-US"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222222"/>
                </a:solidFill>
                <a:effectLst/>
                <a:latin typeface="Arial" panose="020B0604020202020204" pitchFamily="34" charset="0"/>
                <a:ea typeface="Calibri" panose="020F0502020204030204" pitchFamily="34" charset="0"/>
                <a:cs typeface="Arial" panose="020B0604020202020204" pitchFamily="34" charset="0"/>
              </a:rPr>
              <a:t>more reference group</a:t>
            </a:r>
            <a:endParaRPr kumimoji="0" lang="en-US"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222222"/>
                </a:solidFill>
                <a:effectLst/>
                <a:latin typeface="Arial" panose="020B0604020202020204" pitchFamily="34" charset="0"/>
                <a:ea typeface="Calibri" panose="020F0502020204030204" pitchFamily="34" charset="0"/>
                <a:cs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03400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1"/>
            <a:ext cx="8229600" cy="5592763"/>
          </a:xfrm>
        </p:spPr>
        <p:txBody>
          <a:bodyPr>
            <a:normAutofit/>
          </a:bodyPr>
          <a:lstStyle/>
          <a:p>
            <a:r>
              <a:rPr lang="en-US" sz="2000" dirty="0"/>
              <a:t>“ Leadership is ultimately about creating a way for people to contribute to making something extraordinary happen.”</a:t>
            </a:r>
          </a:p>
          <a:p>
            <a:r>
              <a:rPr lang="en-US" sz="2000" dirty="0"/>
              <a:t>                                                                                            Alan Keith</a:t>
            </a:r>
          </a:p>
          <a:p>
            <a:endParaRPr lang="en-US" sz="2000" dirty="0"/>
          </a:p>
          <a:p>
            <a:r>
              <a:rPr lang="en-US" sz="2000" dirty="0"/>
              <a:t>“ An activity or set of activities, observable to others that occurs in group,organisation or institution involving a leader and followers who willingly subscribe to common purpose  and work together to achieve them.”</a:t>
            </a:r>
          </a:p>
          <a:p>
            <a:r>
              <a:rPr lang="en-US" sz="2000" dirty="0"/>
              <a:t>                                                                                          Prof. Kenneth Clark</a:t>
            </a:r>
            <a:endParaRPr lang="en-IN" sz="2000" dirty="0"/>
          </a:p>
        </p:txBody>
      </p:sp>
    </p:spTree>
    <p:extLst>
      <p:ext uri="{BB962C8B-B14F-4D97-AF65-F5344CB8AC3E}">
        <p14:creationId xmlns:p14="http://schemas.microsoft.com/office/powerpoint/2010/main" val="20211955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xmlns="" id="{997DB674-A39D-48C7-A5F7-E4511BC1E9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0400" y="0"/>
            <a:ext cx="6400800" cy="6858000"/>
          </a:xfrm>
        </p:spPr>
      </p:pic>
    </p:spTree>
    <p:extLst>
      <p:ext uri="{BB962C8B-B14F-4D97-AF65-F5344CB8AC3E}">
        <p14:creationId xmlns:p14="http://schemas.microsoft.com/office/powerpoint/2010/main" val="9250928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dirty="0"/>
              <a:t>Styles of Leadership</a:t>
            </a:r>
            <a:endParaRPr lang="en-IN" dirty="0"/>
          </a:p>
        </p:txBody>
      </p:sp>
      <p:sp>
        <p:nvSpPr>
          <p:cNvPr id="3" name="Content Placeholder 2"/>
          <p:cNvSpPr>
            <a:spLocks noGrp="1"/>
          </p:cNvSpPr>
          <p:nvPr>
            <p:ph idx="1"/>
          </p:nvPr>
        </p:nvSpPr>
        <p:spPr>
          <a:xfrm>
            <a:off x="1752600" y="1066800"/>
            <a:ext cx="8458200" cy="5562600"/>
          </a:xfrm>
        </p:spPr>
        <p:txBody>
          <a:bodyPr>
            <a:normAutofit/>
          </a:bodyPr>
          <a:lstStyle/>
          <a:p>
            <a:pPr>
              <a:buNone/>
            </a:pPr>
            <a:r>
              <a:rPr lang="en-US" sz="2400" b="1" dirty="0"/>
              <a:t>Autocratic/ Dictatorial Leadership Style :-</a:t>
            </a:r>
          </a:p>
          <a:p>
            <a:pPr>
              <a:buNone/>
            </a:pPr>
            <a:r>
              <a:rPr lang="en-US" sz="2400" b="1" dirty="0"/>
              <a:t>   </a:t>
            </a:r>
            <a:r>
              <a:rPr lang="en-IN" sz="2000" dirty="0"/>
              <a:t>Autocratic leader often called a “dictator". The autocratic leader gives orders, which must be obeyed by the subordinates. </a:t>
            </a:r>
            <a:endParaRPr lang="en-IN" sz="2400" b="1" dirty="0"/>
          </a:p>
        </p:txBody>
      </p:sp>
      <p:sp>
        <p:nvSpPr>
          <p:cNvPr id="4" name="Oval 3"/>
          <p:cNvSpPr/>
          <p:nvPr/>
        </p:nvSpPr>
        <p:spPr>
          <a:xfrm>
            <a:off x="4953000" y="3429000"/>
            <a:ext cx="16002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Leader</a:t>
            </a:r>
            <a:endParaRPr lang="en-IN" dirty="0"/>
          </a:p>
        </p:txBody>
      </p:sp>
      <p:cxnSp>
        <p:nvCxnSpPr>
          <p:cNvPr id="6" name="Straight Arrow Connector 5"/>
          <p:cNvCxnSpPr/>
          <p:nvPr/>
        </p:nvCxnSpPr>
        <p:spPr>
          <a:xfrm>
            <a:off x="6477000" y="4267200"/>
            <a:ext cx="304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553200" y="38862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638800" y="45720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5257800" y="48006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3" name="Oval 12"/>
          <p:cNvSpPr/>
          <p:nvPr/>
        </p:nvSpPr>
        <p:spPr>
          <a:xfrm>
            <a:off x="6629400" y="4495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6" name="Oval 15"/>
          <p:cNvSpPr/>
          <p:nvPr/>
        </p:nvSpPr>
        <p:spPr>
          <a:xfrm>
            <a:off x="7086600" y="35814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7" name="Oval 16"/>
          <p:cNvSpPr/>
          <p:nvPr/>
        </p:nvSpPr>
        <p:spPr>
          <a:xfrm>
            <a:off x="3657600" y="35052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8" name="Oval 17"/>
          <p:cNvSpPr/>
          <p:nvPr/>
        </p:nvSpPr>
        <p:spPr>
          <a:xfrm>
            <a:off x="3886200" y="4495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cxnSp>
        <p:nvCxnSpPr>
          <p:cNvPr id="19" name="Straight Arrow Connector 18"/>
          <p:cNvCxnSpPr/>
          <p:nvPr/>
        </p:nvCxnSpPr>
        <p:spPr>
          <a:xfrm flipH="1">
            <a:off x="4495800" y="38862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8" idx="7"/>
          </p:cNvCxnSpPr>
          <p:nvPr/>
        </p:nvCxnSpPr>
        <p:spPr>
          <a:xfrm flipH="1">
            <a:off x="4601648" y="4343400"/>
            <a:ext cx="427552" cy="263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943600" y="48768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7427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1"/>
            <a:ext cx="8229600" cy="5745163"/>
          </a:xfrm>
        </p:spPr>
        <p:txBody>
          <a:bodyPr>
            <a:normAutofit/>
          </a:bodyPr>
          <a:lstStyle/>
          <a:p>
            <a:r>
              <a:rPr lang="en-IN" sz="2400" b="1" u="sng" dirty="0"/>
              <a:t>Democratic/Participative Leadership Style:-</a:t>
            </a:r>
          </a:p>
          <a:p>
            <a:endParaRPr lang="en-US" sz="2400" b="1" u="sng" dirty="0"/>
          </a:p>
          <a:p>
            <a:pPr lvl="0"/>
            <a:r>
              <a:rPr lang="en-IN" sz="2000" dirty="0"/>
              <a:t>It decentralizes managerial authority. The leader’s decision is taken after consultation with his followers and after their participation in decision making process. </a:t>
            </a:r>
            <a:endParaRPr lang="en-IN" sz="2400" dirty="0"/>
          </a:p>
        </p:txBody>
      </p:sp>
      <p:sp>
        <p:nvSpPr>
          <p:cNvPr id="4" name="Oval 3"/>
          <p:cNvSpPr/>
          <p:nvPr/>
        </p:nvSpPr>
        <p:spPr>
          <a:xfrm>
            <a:off x="4953000" y="3581400"/>
            <a:ext cx="16002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Leader</a:t>
            </a:r>
            <a:endParaRPr lang="en-IN" dirty="0"/>
          </a:p>
        </p:txBody>
      </p:sp>
      <p:cxnSp>
        <p:nvCxnSpPr>
          <p:cNvPr id="5" name="Straight Arrow Connector 4"/>
          <p:cNvCxnSpPr/>
          <p:nvPr/>
        </p:nvCxnSpPr>
        <p:spPr>
          <a:xfrm>
            <a:off x="6477000" y="43434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a:stCxn id="4" idx="0"/>
          </p:cNvCxnSpPr>
          <p:nvPr/>
        </p:nvCxnSpPr>
        <p:spPr>
          <a:xfrm flipV="1">
            <a:off x="5753100" y="3276600"/>
            <a:ext cx="67748"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638800" y="45720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5181600" y="49530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9" name="Oval 8"/>
          <p:cNvSpPr/>
          <p:nvPr/>
        </p:nvSpPr>
        <p:spPr>
          <a:xfrm>
            <a:off x="6629400" y="4495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0" name="Oval 9"/>
          <p:cNvSpPr/>
          <p:nvPr/>
        </p:nvSpPr>
        <p:spPr>
          <a:xfrm>
            <a:off x="7086600" y="35814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1" name="Oval 10"/>
          <p:cNvSpPr/>
          <p:nvPr/>
        </p:nvSpPr>
        <p:spPr>
          <a:xfrm>
            <a:off x="3657600" y="35052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2" name="Oval 11"/>
          <p:cNvSpPr/>
          <p:nvPr/>
        </p:nvSpPr>
        <p:spPr>
          <a:xfrm>
            <a:off x="3886200" y="4495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cxnSp>
        <p:nvCxnSpPr>
          <p:cNvPr id="14" name="Straight Arrow Connector 13"/>
          <p:cNvCxnSpPr>
            <a:endCxn id="12" idx="7"/>
          </p:cNvCxnSpPr>
          <p:nvPr/>
        </p:nvCxnSpPr>
        <p:spPr>
          <a:xfrm flipH="1">
            <a:off x="4601648" y="4343400"/>
            <a:ext cx="427552" cy="263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410200" y="2590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cxnSp>
        <p:nvCxnSpPr>
          <p:cNvPr id="17" name="Straight Arrow Connector 16"/>
          <p:cNvCxnSpPr/>
          <p:nvPr/>
        </p:nvCxnSpPr>
        <p:spPr>
          <a:xfrm>
            <a:off x="6477000" y="4038600"/>
            <a:ext cx="609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1" idx="6"/>
          </p:cNvCxnSpPr>
          <p:nvPr/>
        </p:nvCxnSpPr>
        <p:spPr>
          <a:xfrm>
            <a:off x="4495800" y="3886200"/>
            <a:ext cx="5334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648200" y="4343400"/>
            <a:ext cx="457200" cy="2286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endCxn id="8" idx="0"/>
          </p:cNvCxnSpPr>
          <p:nvPr/>
        </p:nvCxnSpPr>
        <p:spPr>
          <a:xfrm flipH="1">
            <a:off x="5600700" y="4572000"/>
            <a:ext cx="38100" cy="3810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4343400" y="3124200"/>
            <a:ext cx="1066800" cy="4572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endCxn id="12" idx="1"/>
          </p:cNvCxnSpPr>
          <p:nvPr/>
        </p:nvCxnSpPr>
        <p:spPr>
          <a:xfrm>
            <a:off x="3962400" y="4267200"/>
            <a:ext cx="46552" cy="3401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2" idx="5"/>
          </p:cNvCxnSpPr>
          <p:nvPr/>
        </p:nvCxnSpPr>
        <p:spPr>
          <a:xfrm>
            <a:off x="4601648" y="5146208"/>
            <a:ext cx="503752" cy="2639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9" idx="3"/>
          </p:cNvCxnSpPr>
          <p:nvPr/>
        </p:nvCxnSpPr>
        <p:spPr>
          <a:xfrm flipV="1">
            <a:off x="6019800" y="5146208"/>
            <a:ext cx="732352" cy="1115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9" idx="1"/>
          </p:cNvCxnSpPr>
          <p:nvPr/>
        </p:nvCxnSpPr>
        <p:spPr>
          <a:xfrm flipH="1" flipV="1">
            <a:off x="6477000" y="4267200"/>
            <a:ext cx="275152" cy="3401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endCxn id="16" idx="6"/>
          </p:cNvCxnSpPr>
          <p:nvPr/>
        </p:nvCxnSpPr>
        <p:spPr>
          <a:xfrm flipH="1" flipV="1">
            <a:off x="6248400" y="2971800"/>
            <a:ext cx="914400" cy="7211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endCxn id="10" idx="4"/>
          </p:cNvCxnSpPr>
          <p:nvPr/>
        </p:nvCxnSpPr>
        <p:spPr>
          <a:xfrm flipV="1">
            <a:off x="7467600" y="4343400"/>
            <a:ext cx="38100" cy="4163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4" idx="6"/>
          </p:cNvCxnSpPr>
          <p:nvPr/>
        </p:nvCxnSpPr>
        <p:spPr>
          <a:xfrm flipV="1">
            <a:off x="6553200" y="4038600"/>
            <a:ext cx="533400" cy="381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endCxn id="4" idx="0"/>
          </p:cNvCxnSpPr>
          <p:nvPr/>
        </p:nvCxnSpPr>
        <p:spPr>
          <a:xfrm flipH="1">
            <a:off x="5753100" y="3352800"/>
            <a:ext cx="76200" cy="2286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732529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Laissez Faire Leadership ( </a:t>
            </a:r>
            <a:r>
              <a:rPr lang="en-US" sz="3600"/>
              <a:t>Free </a:t>
            </a:r>
            <a:r>
              <a:rPr lang="en-US" sz="3600" smtClean="0"/>
              <a:t>Rein</a:t>
            </a:r>
            <a:r>
              <a:rPr lang="en-US" sz="3600" dirty="0"/>
              <a:t>)</a:t>
            </a:r>
            <a:endParaRPr lang="en-IN" sz="3600" dirty="0"/>
          </a:p>
        </p:txBody>
      </p:sp>
      <p:sp>
        <p:nvSpPr>
          <p:cNvPr id="3" name="Content Placeholder 2"/>
          <p:cNvSpPr>
            <a:spLocks noGrp="1"/>
          </p:cNvSpPr>
          <p:nvPr>
            <p:ph idx="1"/>
          </p:nvPr>
        </p:nvSpPr>
        <p:spPr>
          <a:xfrm>
            <a:off x="1981200" y="1295401"/>
            <a:ext cx="8229600" cy="4830763"/>
          </a:xfrm>
        </p:spPr>
        <p:txBody>
          <a:bodyPr>
            <a:normAutofit/>
          </a:bodyPr>
          <a:lstStyle/>
          <a:p>
            <a:r>
              <a:rPr lang="en-US" sz="2000" dirty="0"/>
              <a:t>A leader is passive and takes no special initiative to accomplish group goals. He leaves the group entirely to itself. </a:t>
            </a:r>
            <a:endParaRPr lang="en-IN" sz="2000" dirty="0"/>
          </a:p>
        </p:txBody>
      </p:sp>
      <p:sp>
        <p:nvSpPr>
          <p:cNvPr id="4" name="Oval 3"/>
          <p:cNvSpPr/>
          <p:nvPr/>
        </p:nvSpPr>
        <p:spPr>
          <a:xfrm>
            <a:off x="4953000" y="3429000"/>
            <a:ext cx="16002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Leader</a:t>
            </a:r>
            <a:endParaRPr lang="en-IN" dirty="0"/>
          </a:p>
        </p:txBody>
      </p:sp>
      <p:sp>
        <p:nvSpPr>
          <p:cNvPr id="8" name="Oval 7"/>
          <p:cNvSpPr/>
          <p:nvPr/>
        </p:nvSpPr>
        <p:spPr>
          <a:xfrm>
            <a:off x="5257800" y="51054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9" name="Oval 8"/>
          <p:cNvSpPr/>
          <p:nvPr/>
        </p:nvSpPr>
        <p:spPr>
          <a:xfrm>
            <a:off x="8610600" y="46482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0" name="Oval 9"/>
          <p:cNvSpPr/>
          <p:nvPr/>
        </p:nvSpPr>
        <p:spPr>
          <a:xfrm>
            <a:off x="7086600" y="35814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1" name="Oval 10"/>
          <p:cNvSpPr/>
          <p:nvPr/>
        </p:nvSpPr>
        <p:spPr>
          <a:xfrm>
            <a:off x="3657600" y="35052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sp>
        <p:nvSpPr>
          <p:cNvPr id="12" name="Oval 11"/>
          <p:cNvSpPr/>
          <p:nvPr/>
        </p:nvSpPr>
        <p:spPr>
          <a:xfrm>
            <a:off x="3886200" y="4495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t>
            </a:r>
            <a:endParaRPr lang="en-IN" dirty="0"/>
          </a:p>
        </p:txBody>
      </p:sp>
      <p:cxnSp>
        <p:nvCxnSpPr>
          <p:cNvPr id="17" name="Straight Arrow Connector 16"/>
          <p:cNvCxnSpPr>
            <a:stCxn id="10" idx="5"/>
            <a:endCxn id="9" idx="1"/>
          </p:cNvCxnSpPr>
          <p:nvPr/>
        </p:nvCxnSpPr>
        <p:spPr>
          <a:xfrm>
            <a:off x="7802048" y="4231808"/>
            <a:ext cx="931304" cy="52798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9" idx="3"/>
          </p:cNvCxnSpPr>
          <p:nvPr/>
        </p:nvCxnSpPr>
        <p:spPr>
          <a:xfrm>
            <a:off x="6248400" y="4419600"/>
            <a:ext cx="2484952" cy="87900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1" idx="6"/>
            <a:endCxn id="4" idx="2"/>
          </p:cNvCxnSpPr>
          <p:nvPr/>
        </p:nvCxnSpPr>
        <p:spPr>
          <a:xfrm>
            <a:off x="4495800" y="3886200"/>
            <a:ext cx="457200" cy="11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638800" y="464820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4" idx="4"/>
            <a:endCxn id="8" idx="0"/>
          </p:cNvCxnSpPr>
          <p:nvPr/>
        </p:nvCxnSpPr>
        <p:spPr>
          <a:xfrm flipH="1">
            <a:off x="5676900" y="4572000"/>
            <a:ext cx="762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2" idx="5"/>
            <a:endCxn id="8" idx="2"/>
          </p:cNvCxnSpPr>
          <p:nvPr/>
        </p:nvCxnSpPr>
        <p:spPr>
          <a:xfrm>
            <a:off x="4601648" y="5146208"/>
            <a:ext cx="656152" cy="34019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0479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04801"/>
            <a:ext cx="8229600" cy="5821363"/>
          </a:xfrm>
        </p:spPr>
        <p:txBody>
          <a:bodyPr>
            <a:normAutofit/>
          </a:bodyPr>
          <a:lstStyle/>
          <a:p>
            <a:r>
              <a:rPr lang="en-US" dirty="0"/>
              <a:t>Trait Approach :-</a:t>
            </a:r>
          </a:p>
          <a:p>
            <a:pPr>
              <a:buNone/>
            </a:pPr>
            <a:r>
              <a:rPr lang="en-US" dirty="0"/>
              <a:t> </a:t>
            </a:r>
            <a:r>
              <a:rPr lang="en-US" sz="2200" dirty="0"/>
              <a:t>Trait approach is a traditional approach to the theory of leadership. According to these theories, it is thought that a leader has specific trait of mind and intelligence. The trait theory holds the view that successful leader possess these basic qualities and these are inherited rather than acquired. Out of this approach, came the popular belief that “Leaders are born and not made”.</a:t>
            </a:r>
            <a:endParaRPr lang="en-IN" sz="2200" dirty="0"/>
          </a:p>
          <a:p>
            <a:r>
              <a:rPr lang="en-US" dirty="0"/>
              <a:t>According to Trait theory, a leader is expected to posses the following traits:</a:t>
            </a:r>
            <a:endParaRPr lang="en-IN" dirty="0"/>
          </a:p>
          <a:p>
            <a:r>
              <a:rPr lang="en-US" dirty="0"/>
              <a:t>a)Good personality</a:t>
            </a:r>
            <a:endParaRPr lang="en-IN" dirty="0"/>
          </a:p>
          <a:p>
            <a:r>
              <a:rPr lang="en-US" dirty="0"/>
              <a:t>b)Tirelessness</a:t>
            </a:r>
            <a:endParaRPr lang="en-IN" dirty="0"/>
          </a:p>
          <a:p>
            <a:r>
              <a:rPr lang="en-US" dirty="0"/>
              <a:t>c) Ability to take quick decision</a:t>
            </a:r>
            <a:endParaRPr lang="en-IN" dirty="0"/>
          </a:p>
          <a:p>
            <a:r>
              <a:rPr lang="en-US" dirty="0"/>
              <a:t>d)Courage</a:t>
            </a:r>
            <a:endParaRPr lang="en-IN" dirty="0"/>
          </a:p>
          <a:p>
            <a:pPr>
              <a:buNone/>
            </a:pPr>
            <a:endParaRPr lang="en-IN" dirty="0"/>
          </a:p>
        </p:txBody>
      </p:sp>
    </p:spTree>
    <p:extLst>
      <p:ext uri="{BB962C8B-B14F-4D97-AF65-F5344CB8AC3E}">
        <p14:creationId xmlns:p14="http://schemas.microsoft.com/office/powerpoint/2010/main" val="1921242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txBody>
          <a:bodyPr>
            <a:normAutofit fontScale="90000"/>
          </a:bodyPr>
          <a:lstStyle/>
          <a:p>
            <a:r>
              <a:rPr lang="en-US" b="1" dirty="0"/>
              <a:t/>
            </a:r>
            <a:br>
              <a:rPr lang="en-US" b="1" dirty="0"/>
            </a:br>
            <a:r>
              <a:rPr lang="en-US" b="1" dirty="0"/>
              <a:t/>
            </a:r>
            <a:br>
              <a:rPr lang="en-US" b="1" dirty="0"/>
            </a:br>
            <a:r>
              <a:rPr lang="en-US" b="1" dirty="0"/>
              <a:t>Types of Trait Theory:-</a:t>
            </a:r>
            <a:r>
              <a:rPr lang="en-IN" dirty="0"/>
              <a:t/>
            </a:r>
            <a:br>
              <a:rPr lang="en-IN" dirty="0"/>
            </a:br>
            <a:r>
              <a:rPr lang="en-IN" dirty="0"/>
              <a:t/>
            </a:r>
            <a:br>
              <a:rPr lang="en-IN" dirty="0"/>
            </a:br>
            <a:endParaRPr lang="en-IN" dirty="0"/>
          </a:p>
        </p:txBody>
      </p:sp>
      <p:sp>
        <p:nvSpPr>
          <p:cNvPr id="3" name="Content Placeholder 2"/>
          <p:cNvSpPr>
            <a:spLocks noGrp="1"/>
          </p:cNvSpPr>
          <p:nvPr>
            <p:ph idx="1"/>
          </p:nvPr>
        </p:nvSpPr>
        <p:spPr>
          <a:xfrm>
            <a:off x="1981200" y="990600"/>
            <a:ext cx="8229600" cy="5562600"/>
          </a:xfrm>
        </p:spPr>
        <p:txBody>
          <a:bodyPr>
            <a:noAutofit/>
          </a:bodyPr>
          <a:lstStyle/>
          <a:p>
            <a:r>
              <a:rPr lang="en-US" sz="2000" dirty="0" err="1"/>
              <a:t>Stogdill’s</a:t>
            </a:r>
            <a:r>
              <a:rPr lang="en-US" sz="2000" dirty="0"/>
              <a:t> Trait Theory</a:t>
            </a:r>
            <a:r>
              <a:rPr lang="en-IN" sz="2000" dirty="0"/>
              <a:t/>
            </a:r>
            <a:br>
              <a:rPr lang="en-IN" sz="2000" dirty="0"/>
            </a:br>
            <a:r>
              <a:rPr lang="en-US" sz="2000" dirty="0" err="1"/>
              <a:t>Ghiselli’s</a:t>
            </a:r>
            <a:r>
              <a:rPr lang="en-US" sz="2000" dirty="0"/>
              <a:t> Personal Traits</a:t>
            </a:r>
          </a:p>
          <a:p>
            <a:endParaRPr lang="en-US" sz="2000" dirty="0"/>
          </a:p>
          <a:p>
            <a:r>
              <a:rPr lang="en-US" sz="2000" b="1" dirty="0" err="1"/>
              <a:t>Stogdill’s</a:t>
            </a:r>
            <a:r>
              <a:rPr lang="en-US" sz="2000" b="1" dirty="0"/>
              <a:t> Trait Factors:- </a:t>
            </a:r>
            <a:r>
              <a:rPr lang="en-US" sz="2000" dirty="0"/>
              <a:t> In the late 1940s,Ralph </a:t>
            </a:r>
            <a:r>
              <a:rPr lang="en-US" sz="2000" dirty="0" err="1"/>
              <a:t>Stogdill</a:t>
            </a:r>
            <a:r>
              <a:rPr lang="en-US" sz="2000" dirty="0"/>
              <a:t> reported on the basis of at least 15 studies that leader posses </a:t>
            </a:r>
          </a:p>
          <a:p>
            <a:r>
              <a:rPr lang="en-US" sz="2000" b="1" dirty="0"/>
              <a:t>Intelligence</a:t>
            </a:r>
            <a:endParaRPr lang="en-IN" sz="2000" dirty="0"/>
          </a:p>
          <a:p>
            <a:pPr lvl="0"/>
            <a:r>
              <a:rPr lang="en-US" sz="2000" b="1" dirty="0"/>
              <a:t>Physical Features</a:t>
            </a:r>
            <a:endParaRPr lang="en-IN" sz="2000" dirty="0"/>
          </a:p>
          <a:p>
            <a:pPr lvl="0"/>
            <a:r>
              <a:rPr lang="en-US" sz="2000" b="1" dirty="0"/>
              <a:t>Inner Motivation Drive</a:t>
            </a:r>
            <a:endParaRPr lang="en-IN" sz="2000" dirty="0"/>
          </a:p>
          <a:p>
            <a:pPr lvl="0"/>
            <a:r>
              <a:rPr lang="en-US" sz="2000" b="1" dirty="0"/>
              <a:t>Self-Confidence</a:t>
            </a:r>
            <a:endParaRPr lang="en-IN" sz="2000" dirty="0"/>
          </a:p>
          <a:p>
            <a:endParaRPr lang="en-IN" sz="2000" dirty="0"/>
          </a:p>
        </p:txBody>
      </p:sp>
    </p:spTree>
    <p:extLst>
      <p:ext uri="{BB962C8B-B14F-4D97-AF65-F5344CB8AC3E}">
        <p14:creationId xmlns:p14="http://schemas.microsoft.com/office/powerpoint/2010/main" val="36506625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52400"/>
            <a:ext cx="8382000" cy="6477000"/>
          </a:xfrm>
        </p:spPr>
        <p:txBody>
          <a:bodyPr>
            <a:normAutofit fontScale="25000" lnSpcReduction="20000"/>
          </a:bodyPr>
          <a:lstStyle/>
          <a:p>
            <a:r>
              <a:rPr lang="en-US" sz="8000" b="1" dirty="0" err="1"/>
              <a:t>Ghiselli’s</a:t>
            </a:r>
            <a:r>
              <a:rPr lang="en-US" sz="8000" b="1" dirty="0"/>
              <a:t> Personal Traits:-</a:t>
            </a:r>
          </a:p>
          <a:p>
            <a:r>
              <a:rPr lang="en-US" sz="8000" dirty="0"/>
              <a:t>Edwin </a:t>
            </a:r>
            <a:r>
              <a:rPr lang="en-US" sz="8000" dirty="0" err="1"/>
              <a:t>Ghiselli</a:t>
            </a:r>
            <a:r>
              <a:rPr lang="en-US" sz="8000" dirty="0"/>
              <a:t>  has conducted extensive research on the relationship between personality and motivational traits and leadership effectiveness. His findings suggest that the following personality traits range from being very important to unimportant in relation to leadership success.</a:t>
            </a:r>
            <a:endParaRPr lang="en-IN" sz="8000" dirty="0"/>
          </a:p>
          <a:p>
            <a:r>
              <a:rPr lang="en-US" sz="8000" dirty="0"/>
              <a:t>Very Important:-</a:t>
            </a:r>
            <a:endParaRPr lang="en-IN" sz="8000" dirty="0"/>
          </a:p>
          <a:p>
            <a:pPr lvl="0">
              <a:buNone/>
            </a:pPr>
            <a:r>
              <a:rPr lang="en-US" sz="8000" dirty="0"/>
              <a:t>      Decisiveness</a:t>
            </a:r>
            <a:endParaRPr lang="en-IN" sz="8000" dirty="0"/>
          </a:p>
          <a:p>
            <a:pPr lvl="0">
              <a:buNone/>
            </a:pPr>
            <a:r>
              <a:rPr lang="en-US" sz="8000" dirty="0"/>
              <a:t>      Intellectual capacity</a:t>
            </a:r>
            <a:endParaRPr lang="en-IN" sz="8000" dirty="0"/>
          </a:p>
          <a:p>
            <a:pPr lvl="0">
              <a:buNone/>
            </a:pPr>
            <a:r>
              <a:rPr lang="en-US" sz="8000" dirty="0"/>
              <a:t>     Job achievement orientation</a:t>
            </a:r>
            <a:endParaRPr lang="en-IN" sz="8000" dirty="0"/>
          </a:p>
          <a:p>
            <a:pPr lvl="0">
              <a:buNone/>
            </a:pPr>
            <a:r>
              <a:rPr lang="en-US" sz="8000" dirty="0"/>
              <a:t>     Self-</a:t>
            </a:r>
            <a:r>
              <a:rPr lang="en-US" sz="8000" dirty="0" err="1"/>
              <a:t>actualisation</a:t>
            </a:r>
            <a:r>
              <a:rPr lang="en-US" sz="8000" dirty="0"/>
              <a:t> feelings</a:t>
            </a:r>
            <a:endParaRPr lang="en-IN" sz="8000" dirty="0"/>
          </a:p>
          <a:p>
            <a:pPr>
              <a:buNone/>
            </a:pPr>
            <a:r>
              <a:rPr lang="en-US" sz="8000" dirty="0"/>
              <a:t> </a:t>
            </a:r>
            <a:endParaRPr lang="en-IN" sz="8000" dirty="0"/>
          </a:p>
          <a:p>
            <a:r>
              <a:rPr lang="en-US" sz="8000" dirty="0"/>
              <a:t>Moderately Important:-</a:t>
            </a:r>
            <a:endParaRPr lang="en-IN" sz="8000" dirty="0"/>
          </a:p>
          <a:p>
            <a:pPr>
              <a:buNone/>
            </a:pPr>
            <a:r>
              <a:rPr lang="en-US" sz="8000" dirty="0"/>
              <a:t>        a)Affinity for working class</a:t>
            </a:r>
            <a:endParaRPr lang="en-IN" sz="8000" dirty="0"/>
          </a:p>
          <a:p>
            <a:pPr>
              <a:buNone/>
            </a:pPr>
            <a:r>
              <a:rPr lang="en-US" sz="8000" dirty="0"/>
              <a:t>         b)Drive and initiative</a:t>
            </a:r>
            <a:endParaRPr lang="en-IN" sz="8000" dirty="0"/>
          </a:p>
          <a:p>
            <a:pPr>
              <a:buNone/>
            </a:pPr>
            <a:r>
              <a:rPr lang="en-US" sz="8000" dirty="0"/>
              <a:t>         c)Need for a lot of money</a:t>
            </a:r>
            <a:endParaRPr lang="en-IN" sz="8000" dirty="0"/>
          </a:p>
          <a:p>
            <a:pPr>
              <a:buNone/>
            </a:pPr>
            <a:r>
              <a:rPr lang="en-US" sz="8000" dirty="0"/>
              <a:t>         d)Need for job security</a:t>
            </a:r>
            <a:endParaRPr lang="en-IN" sz="8000" dirty="0"/>
          </a:p>
          <a:p>
            <a:pPr>
              <a:buNone/>
            </a:pPr>
            <a:r>
              <a:rPr lang="en-US" sz="8000" dirty="0"/>
              <a:t> </a:t>
            </a:r>
            <a:endParaRPr lang="en-IN" sz="8000" dirty="0"/>
          </a:p>
          <a:p>
            <a:pPr>
              <a:buNone/>
            </a:pPr>
            <a:r>
              <a:rPr lang="en-US" sz="8000" dirty="0"/>
              <a:t> Almost No Importance:-Masculinity versus femininity</a:t>
            </a:r>
            <a:endParaRPr lang="en-IN" sz="8000" dirty="0"/>
          </a:p>
          <a:p>
            <a:pPr>
              <a:buNone/>
            </a:pPr>
            <a:r>
              <a:rPr lang="en-US" sz="8000" dirty="0"/>
              <a:t>          Again, the problem with </a:t>
            </a:r>
            <a:r>
              <a:rPr lang="en-US" sz="8000" dirty="0" err="1"/>
              <a:t>Ghiselli’s</a:t>
            </a:r>
            <a:r>
              <a:rPr lang="en-US" sz="8000" dirty="0"/>
              <a:t> research is that several of the traits are interdependent and there is no indication of how much of any trait a person should have to be an effective leader.</a:t>
            </a:r>
            <a:endParaRPr lang="en-IN" sz="8000" dirty="0"/>
          </a:p>
          <a:p>
            <a:endParaRPr lang="en-IN" dirty="0"/>
          </a:p>
        </p:txBody>
      </p:sp>
    </p:spTree>
    <p:extLst>
      <p:ext uri="{BB962C8B-B14F-4D97-AF65-F5344CB8AC3E}">
        <p14:creationId xmlns:p14="http://schemas.microsoft.com/office/powerpoint/2010/main" val="13304944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2E23DEA-EA81-49D3-8E5B-F3190F9CC5A1}"/>
              </a:ext>
            </a:extLst>
          </p:cNvPr>
          <p:cNvSpPr>
            <a:spLocks noGrp="1"/>
          </p:cNvSpPr>
          <p:nvPr>
            <p:ph idx="1"/>
          </p:nvPr>
        </p:nvSpPr>
        <p:spPr>
          <a:xfrm>
            <a:off x="1981200" y="152401"/>
            <a:ext cx="8229600" cy="5973763"/>
          </a:xfrm>
        </p:spPr>
        <p:txBody>
          <a:bodyPr>
            <a:normAutofit/>
          </a:bodyPr>
          <a:lstStyle/>
          <a:p>
            <a:r>
              <a:rPr lang="en-US" sz="2200" b="1" dirty="0" err="1"/>
              <a:t>Behavioural</a:t>
            </a:r>
            <a:r>
              <a:rPr lang="en-US" sz="2200" b="1" dirty="0"/>
              <a:t> Theory of Leadership</a:t>
            </a:r>
          </a:p>
          <a:p>
            <a:r>
              <a:rPr lang="en-US" sz="2200" dirty="0"/>
              <a:t>In this approach, the emphasis is on the actual </a:t>
            </a:r>
            <a:r>
              <a:rPr lang="en-US" sz="2200" dirty="0" err="1"/>
              <a:t>behaviour</a:t>
            </a:r>
            <a:r>
              <a:rPr lang="en-US" sz="2200" dirty="0"/>
              <a:t> and action of the leaders and not on their traits or characteristics. In other words, this approach emphasizes that strong leadership is the result of effective role </a:t>
            </a:r>
            <a:r>
              <a:rPr lang="en-US" sz="2200" dirty="0" err="1"/>
              <a:t>behaviour</a:t>
            </a:r>
            <a:r>
              <a:rPr lang="en-US" sz="2200" dirty="0"/>
              <a:t>.</a:t>
            </a:r>
          </a:p>
          <a:p>
            <a:r>
              <a:rPr lang="en-US" sz="2200" dirty="0"/>
              <a:t>This approach states that the leader uses three skills to lead his followers. These skills are: technical (refers to a person's knowledge of the process of technique), human (refers to ability to interact with people and conceptual (refers to manager's ideas which enable a manager to set up models and design plans).</a:t>
            </a:r>
          </a:p>
          <a:p>
            <a:endParaRPr lang="en-US" dirty="0"/>
          </a:p>
        </p:txBody>
      </p:sp>
    </p:spTree>
    <p:extLst>
      <p:ext uri="{BB962C8B-B14F-4D97-AF65-F5344CB8AC3E}">
        <p14:creationId xmlns:p14="http://schemas.microsoft.com/office/powerpoint/2010/main" val="22858015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D699D-7E27-4A21-ACA1-936108CA3E5E}"/>
              </a:ext>
            </a:extLst>
          </p:cNvPr>
          <p:cNvSpPr>
            <a:spLocks noGrp="1"/>
          </p:cNvSpPr>
          <p:nvPr>
            <p:ph type="title"/>
          </p:nvPr>
        </p:nvSpPr>
        <p:spPr>
          <a:xfrm>
            <a:off x="1981200" y="274638"/>
            <a:ext cx="8229600" cy="792162"/>
          </a:xfrm>
        </p:spPr>
        <p:txBody>
          <a:bodyPr/>
          <a:lstStyle/>
          <a:p>
            <a:r>
              <a:rPr lang="en-US" dirty="0" smtClean="0"/>
              <a:t>Unit IV -Conflict </a:t>
            </a:r>
            <a:r>
              <a:rPr lang="en-US" dirty="0"/>
              <a:t>Management</a:t>
            </a:r>
          </a:p>
        </p:txBody>
      </p:sp>
      <p:sp>
        <p:nvSpPr>
          <p:cNvPr id="3" name="Content Placeholder 2">
            <a:extLst>
              <a:ext uri="{FF2B5EF4-FFF2-40B4-BE49-F238E27FC236}">
                <a16:creationId xmlns:a16="http://schemas.microsoft.com/office/drawing/2014/main" xmlns="" id="{C9E96E0E-AC53-437E-B63F-C6A3370DEDDD}"/>
              </a:ext>
            </a:extLst>
          </p:cNvPr>
          <p:cNvSpPr>
            <a:spLocks noGrp="1"/>
          </p:cNvSpPr>
          <p:nvPr>
            <p:ph idx="1"/>
          </p:nvPr>
        </p:nvSpPr>
        <p:spPr>
          <a:xfrm>
            <a:off x="1981200" y="990601"/>
            <a:ext cx="8229600" cy="5135563"/>
          </a:xfrm>
        </p:spPr>
        <p:txBody>
          <a:bodyPr>
            <a:normAutofit lnSpcReduction="10000"/>
          </a:bodyPr>
          <a:lstStyle/>
          <a:p>
            <a:endParaRPr lang="en-US" b="1" dirty="0" smtClean="0"/>
          </a:p>
          <a:p>
            <a:r>
              <a:rPr lang="en-US" dirty="0" smtClean="0"/>
              <a:t>Conflict -“Any tension experienced when one perceives another as thwarting or frustrating his or her needs, or is likely to do so.”</a:t>
            </a:r>
          </a:p>
          <a:p>
            <a:r>
              <a:rPr lang="en-US" dirty="0" smtClean="0"/>
              <a:t>Chung and </a:t>
            </a:r>
            <a:r>
              <a:rPr lang="en-US" dirty="0" err="1" smtClean="0"/>
              <a:t>Meggison</a:t>
            </a:r>
            <a:r>
              <a:rPr lang="en-US" dirty="0" smtClean="0"/>
              <a:t> (1981) “The struggle between incompatible or opposing needs,wishes,ideas,interests or people.”</a:t>
            </a:r>
            <a:endParaRPr lang="en-US" dirty="0"/>
          </a:p>
          <a:p>
            <a:r>
              <a:rPr lang="en-US" b="1" dirty="0" smtClean="0"/>
              <a:t>Conflict </a:t>
            </a:r>
            <a:r>
              <a:rPr lang="en-US" b="1" dirty="0"/>
              <a:t>management</a:t>
            </a:r>
            <a:r>
              <a:rPr lang="en-US" dirty="0"/>
              <a:t> is the practice of being able to identify and handle conflicts sensibly, fairly, and efficiently. Since conflicts in a business are a natural part of the workplace, it is important that there are people who understand conflicts and know how to resolve them. </a:t>
            </a:r>
          </a:p>
        </p:txBody>
      </p:sp>
    </p:spTree>
    <p:extLst>
      <p:ext uri="{BB962C8B-B14F-4D97-AF65-F5344CB8AC3E}">
        <p14:creationId xmlns:p14="http://schemas.microsoft.com/office/powerpoint/2010/main" val="18870247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2D5CA0-237E-44B5-9E3C-D79500E98F95}"/>
              </a:ext>
            </a:extLst>
          </p:cNvPr>
          <p:cNvSpPr>
            <a:spLocks noGrp="1"/>
          </p:cNvSpPr>
          <p:nvPr>
            <p:ph type="title"/>
          </p:nvPr>
        </p:nvSpPr>
        <p:spPr/>
        <p:txBody>
          <a:bodyPr/>
          <a:lstStyle/>
          <a:p>
            <a:r>
              <a:rPr lang="en-US" dirty="0"/>
              <a:t>Sources of conflict</a:t>
            </a:r>
          </a:p>
        </p:txBody>
      </p:sp>
      <p:sp>
        <p:nvSpPr>
          <p:cNvPr id="3" name="Content Placeholder 2">
            <a:extLst>
              <a:ext uri="{FF2B5EF4-FFF2-40B4-BE49-F238E27FC236}">
                <a16:creationId xmlns:a16="http://schemas.microsoft.com/office/drawing/2014/main" xmlns="" id="{3F287C35-C2F2-46D2-AE06-EB7BC746CD74}"/>
              </a:ext>
            </a:extLst>
          </p:cNvPr>
          <p:cNvSpPr>
            <a:spLocks noGrp="1"/>
          </p:cNvSpPr>
          <p:nvPr>
            <p:ph idx="1"/>
          </p:nvPr>
        </p:nvSpPr>
        <p:spPr>
          <a:xfrm>
            <a:off x="1981200" y="1600200"/>
            <a:ext cx="8229600" cy="4983162"/>
          </a:xfrm>
        </p:spPr>
        <p:txBody>
          <a:bodyPr>
            <a:normAutofit/>
          </a:bodyPr>
          <a:lstStyle/>
          <a:p>
            <a:pPr fontAlgn="base"/>
            <a:r>
              <a:rPr lang="en-US" dirty="0"/>
              <a:t>Goal incompatibility and differentiation</a:t>
            </a:r>
          </a:p>
          <a:p>
            <a:pPr fontAlgn="base"/>
            <a:r>
              <a:rPr lang="en-US" dirty="0"/>
              <a:t>Interdependence</a:t>
            </a:r>
          </a:p>
          <a:p>
            <a:pPr fontAlgn="base"/>
            <a:r>
              <a:rPr lang="en-US" dirty="0"/>
              <a:t>Uncertainty and resource scarcity</a:t>
            </a:r>
          </a:p>
          <a:p>
            <a:pPr fontAlgn="base"/>
            <a:r>
              <a:rPr lang="en-US" dirty="0"/>
              <a:t>Reward systems</a:t>
            </a:r>
          </a:p>
          <a:p>
            <a:r>
              <a:rPr lang="en-US" dirty="0"/>
              <a:t>Poor management.</a:t>
            </a:r>
          </a:p>
          <a:p>
            <a:r>
              <a:rPr lang="en-US" dirty="0"/>
              <a:t>Unfair treatment.</a:t>
            </a:r>
          </a:p>
          <a:p>
            <a:r>
              <a:rPr lang="en-US" dirty="0"/>
              <a:t>Unclear job roles.</a:t>
            </a:r>
          </a:p>
          <a:p>
            <a:r>
              <a:rPr lang="en-US" dirty="0"/>
              <a:t>Inadequate training.</a:t>
            </a:r>
          </a:p>
          <a:p>
            <a:r>
              <a:rPr lang="en-US" dirty="0"/>
              <a:t>Poor communication.</a:t>
            </a:r>
          </a:p>
          <a:p>
            <a:endParaRPr lang="en-US" dirty="0"/>
          </a:p>
        </p:txBody>
      </p:sp>
    </p:spTree>
    <p:extLst>
      <p:ext uri="{BB962C8B-B14F-4D97-AF65-F5344CB8AC3E}">
        <p14:creationId xmlns:p14="http://schemas.microsoft.com/office/powerpoint/2010/main" val="10014638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EDA0AD-86D5-4D53-AE9C-FA862EED1609}"/>
              </a:ext>
            </a:extLst>
          </p:cNvPr>
          <p:cNvSpPr>
            <a:spLocks noGrp="1"/>
          </p:cNvSpPr>
          <p:nvPr>
            <p:ph type="title"/>
          </p:nvPr>
        </p:nvSpPr>
        <p:spPr>
          <a:xfrm>
            <a:off x="838200" y="351477"/>
            <a:ext cx="10515600" cy="1325563"/>
          </a:xfrm>
        </p:spPr>
        <p:txBody>
          <a:bodyPr/>
          <a:lstStyle/>
          <a:p>
            <a:r>
              <a:rPr lang="en-US" dirty="0"/>
              <a:t>Types of Conflict</a:t>
            </a:r>
          </a:p>
        </p:txBody>
      </p:sp>
      <p:sp>
        <p:nvSpPr>
          <p:cNvPr id="3" name="Content Placeholder 2">
            <a:extLst>
              <a:ext uri="{FF2B5EF4-FFF2-40B4-BE49-F238E27FC236}">
                <a16:creationId xmlns:a16="http://schemas.microsoft.com/office/drawing/2014/main" xmlns="" id="{8A7A5F5A-84FE-498B-9FEA-5467C9177163}"/>
              </a:ext>
            </a:extLst>
          </p:cNvPr>
          <p:cNvSpPr>
            <a:spLocks noGrp="1"/>
          </p:cNvSpPr>
          <p:nvPr>
            <p:ph idx="1"/>
          </p:nvPr>
        </p:nvSpPr>
        <p:spPr/>
        <p:txBody>
          <a:bodyPr/>
          <a:lstStyle/>
          <a:p>
            <a:r>
              <a:rPr lang="en-US" dirty="0"/>
              <a:t>Task Conflict</a:t>
            </a:r>
          </a:p>
          <a:p>
            <a:r>
              <a:rPr lang="en-US" dirty="0"/>
              <a:t>Relationship Conflict</a:t>
            </a:r>
          </a:p>
          <a:p>
            <a:r>
              <a:rPr lang="en-US" dirty="0"/>
              <a:t>Value Conflict </a:t>
            </a:r>
          </a:p>
          <a:p>
            <a:r>
              <a:rPr lang="en-US" dirty="0" smtClean="0"/>
              <a:t>Intergroup Conflict</a:t>
            </a:r>
          </a:p>
          <a:p>
            <a:r>
              <a:rPr lang="en-US" dirty="0" smtClean="0"/>
              <a:t>Interorganisational Conflict</a:t>
            </a:r>
            <a:endParaRPr lang="en-US" dirty="0"/>
          </a:p>
        </p:txBody>
      </p:sp>
    </p:spTree>
    <p:extLst>
      <p:ext uri="{BB962C8B-B14F-4D97-AF65-F5344CB8AC3E}">
        <p14:creationId xmlns:p14="http://schemas.microsoft.com/office/powerpoint/2010/main" val="240429071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A53F55-1BD5-41A2-8A6E-04D146EA73C6}"/>
              </a:ext>
            </a:extLst>
          </p:cNvPr>
          <p:cNvSpPr>
            <a:spLocks noGrp="1"/>
          </p:cNvSpPr>
          <p:nvPr>
            <p:ph type="title"/>
          </p:nvPr>
        </p:nvSpPr>
        <p:spPr/>
        <p:txBody>
          <a:bodyPr/>
          <a:lstStyle/>
          <a:p>
            <a:r>
              <a:rPr lang="en-US" dirty="0"/>
              <a:t>Conflict Management Approaches. </a:t>
            </a:r>
          </a:p>
        </p:txBody>
      </p:sp>
      <p:pic>
        <p:nvPicPr>
          <p:cNvPr id="4" name="Content Placeholder 3">
            <a:extLst>
              <a:ext uri="{FF2B5EF4-FFF2-40B4-BE49-F238E27FC236}">
                <a16:creationId xmlns:a16="http://schemas.microsoft.com/office/drawing/2014/main" xmlns="" id="{57E79ED2-1165-4D0B-82D7-2900DA188EA9}"/>
              </a:ext>
            </a:extLst>
          </p:cNvPr>
          <p:cNvPicPr>
            <a:picLocks noGrp="1" noChangeAspect="1"/>
          </p:cNvPicPr>
          <p:nvPr>
            <p:ph idx="1"/>
          </p:nvPr>
        </p:nvPicPr>
        <p:blipFill>
          <a:blip r:embed="rId2"/>
          <a:stretch>
            <a:fillRect/>
          </a:stretch>
        </p:blipFill>
        <p:spPr>
          <a:xfrm>
            <a:off x="2527110" y="1496704"/>
            <a:ext cx="7696200" cy="5181600"/>
          </a:xfrm>
          <a:prstGeom prst="rect">
            <a:avLst/>
          </a:prstGeom>
        </p:spPr>
      </p:pic>
      <p:pic>
        <p:nvPicPr>
          <p:cNvPr id="3" name="Picture 2"/>
          <p:cNvPicPr>
            <a:picLocks noChangeAspect="1"/>
          </p:cNvPicPr>
          <p:nvPr/>
        </p:nvPicPr>
        <p:blipFill>
          <a:blip r:embed="rId3"/>
          <a:stretch>
            <a:fillRect/>
          </a:stretch>
        </p:blipFill>
        <p:spPr>
          <a:xfrm>
            <a:off x="2743200" y="1417638"/>
            <a:ext cx="7480110" cy="526066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7110" y="1417638"/>
            <a:ext cx="7696200" cy="5440362"/>
          </a:xfrm>
          <a:prstGeom prst="rect">
            <a:avLst/>
          </a:prstGeom>
        </p:spPr>
      </p:pic>
    </p:spTree>
    <p:extLst>
      <p:ext uri="{BB962C8B-B14F-4D97-AF65-F5344CB8AC3E}">
        <p14:creationId xmlns:p14="http://schemas.microsoft.com/office/powerpoint/2010/main" val="34558671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1A89CE-D5AF-402F-B702-2822E9CF85A6}"/>
              </a:ext>
            </a:extLst>
          </p:cNvPr>
          <p:cNvSpPr>
            <a:spLocks noGrp="1"/>
          </p:cNvSpPr>
          <p:nvPr>
            <p:ph type="title"/>
          </p:nvPr>
        </p:nvSpPr>
        <p:spPr>
          <a:xfrm>
            <a:off x="1981200" y="274638"/>
            <a:ext cx="8229600" cy="792162"/>
          </a:xfrm>
        </p:spPr>
        <p:txBody>
          <a:bodyPr/>
          <a:lstStyle/>
          <a:p>
            <a:r>
              <a:rPr lang="en-US" dirty="0"/>
              <a:t>Organizational Culture</a:t>
            </a:r>
          </a:p>
        </p:txBody>
      </p:sp>
      <p:sp>
        <p:nvSpPr>
          <p:cNvPr id="3" name="Content Placeholder 2">
            <a:extLst>
              <a:ext uri="{FF2B5EF4-FFF2-40B4-BE49-F238E27FC236}">
                <a16:creationId xmlns:a16="http://schemas.microsoft.com/office/drawing/2014/main" xmlns="" id="{AB1DB7CA-AF5B-425C-AD7B-E879270BCDA1}"/>
              </a:ext>
            </a:extLst>
          </p:cNvPr>
          <p:cNvSpPr>
            <a:spLocks noGrp="1"/>
          </p:cNvSpPr>
          <p:nvPr>
            <p:ph idx="1"/>
          </p:nvPr>
        </p:nvSpPr>
        <p:spPr>
          <a:xfrm>
            <a:off x="1981200" y="1219200"/>
            <a:ext cx="8229600" cy="5638800"/>
          </a:xfrm>
        </p:spPr>
        <p:txBody>
          <a:bodyPr>
            <a:normAutofit/>
          </a:bodyPr>
          <a:lstStyle/>
          <a:p>
            <a:r>
              <a:rPr lang="en-US" dirty="0"/>
              <a:t>O’Reilly “</a:t>
            </a:r>
            <a:r>
              <a:rPr lang="en-US" dirty="0" err="1"/>
              <a:t>Organisational</a:t>
            </a:r>
            <a:r>
              <a:rPr lang="en-US" dirty="0"/>
              <a:t> culture is the set of </a:t>
            </a:r>
            <a:r>
              <a:rPr lang="en-US" dirty="0" err="1"/>
              <a:t>beliefs,values</a:t>
            </a:r>
            <a:r>
              <a:rPr lang="en-US" dirty="0"/>
              <a:t>, and </a:t>
            </a:r>
            <a:r>
              <a:rPr lang="en-US" dirty="0" err="1"/>
              <a:t>norms,that</a:t>
            </a:r>
            <a:r>
              <a:rPr lang="en-US" dirty="0"/>
              <a:t> are shared by an </a:t>
            </a:r>
            <a:r>
              <a:rPr lang="en-US" dirty="0" err="1"/>
              <a:t>organisation’s</a:t>
            </a:r>
            <a:r>
              <a:rPr lang="en-US" dirty="0"/>
              <a:t> members.” </a:t>
            </a:r>
          </a:p>
          <a:p>
            <a:r>
              <a:rPr lang="en-US" dirty="0" err="1"/>
              <a:t>Organiational</a:t>
            </a:r>
            <a:r>
              <a:rPr lang="en-US" dirty="0"/>
              <a:t> culture is the invisible power which is accumulated through the constant efforts of its people.</a:t>
            </a:r>
          </a:p>
          <a:p>
            <a:r>
              <a:rPr lang="en-US" dirty="0"/>
              <a:t>Nature:-</a:t>
            </a:r>
          </a:p>
          <a:p>
            <a:r>
              <a:rPr lang="en-US" dirty="0"/>
              <a:t>1) Prescriptive</a:t>
            </a:r>
          </a:p>
          <a:p>
            <a:r>
              <a:rPr lang="en-US" dirty="0"/>
              <a:t>2)Socially Shared</a:t>
            </a:r>
          </a:p>
          <a:p>
            <a:r>
              <a:rPr lang="en-US" dirty="0"/>
              <a:t>3) Learned</a:t>
            </a:r>
          </a:p>
          <a:p>
            <a:r>
              <a:rPr lang="en-US" dirty="0"/>
              <a:t>4)Enduring</a:t>
            </a:r>
          </a:p>
          <a:p>
            <a:r>
              <a:rPr lang="en-US" dirty="0"/>
              <a:t>5) Dynamic</a:t>
            </a:r>
          </a:p>
        </p:txBody>
      </p:sp>
    </p:spTree>
    <p:extLst>
      <p:ext uri="{BB962C8B-B14F-4D97-AF65-F5344CB8AC3E}">
        <p14:creationId xmlns:p14="http://schemas.microsoft.com/office/powerpoint/2010/main" val="143188751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Origin of Organisational Culture </a:t>
            </a:r>
            <a:endParaRPr lang="en-IN" dirty="0"/>
          </a:p>
        </p:txBody>
      </p:sp>
      <p:sp>
        <p:nvSpPr>
          <p:cNvPr id="3" name="Content Placeholder 2"/>
          <p:cNvSpPr>
            <a:spLocks noGrp="1"/>
          </p:cNvSpPr>
          <p:nvPr>
            <p:ph idx="1"/>
          </p:nvPr>
        </p:nvSpPr>
        <p:spPr/>
        <p:txBody>
          <a:bodyPr/>
          <a:lstStyle/>
          <a:p>
            <a:r>
              <a:rPr lang="en-IN" dirty="0" smtClean="0"/>
              <a:t>Founder’s Values</a:t>
            </a:r>
          </a:p>
          <a:p>
            <a:r>
              <a:rPr lang="en-IN" dirty="0" smtClean="0"/>
              <a:t>Preferences</a:t>
            </a:r>
          </a:p>
          <a:p>
            <a:r>
              <a:rPr lang="en-IN" dirty="0" smtClean="0"/>
              <a:t>Industry Demands</a:t>
            </a:r>
            <a:endParaRPr lang="en-IN" dirty="0"/>
          </a:p>
        </p:txBody>
      </p:sp>
    </p:spTree>
    <p:extLst>
      <p:ext uri="{BB962C8B-B14F-4D97-AF65-F5344CB8AC3E}">
        <p14:creationId xmlns:p14="http://schemas.microsoft.com/office/powerpoint/2010/main" val="20052525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9A0DD2-8931-4286-AC75-E4E979B003F0}"/>
              </a:ext>
            </a:extLst>
          </p:cNvPr>
          <p:cNvSpPr>
            <a:spLocks noGrp="1"/>
          </p:cNvSpPr>
          <p:nvPr>
            <p:ph type="title"/>
          </p:nvPr>
        </p:nvSpPr>
        <p:spPr/>
        <p:txBody>
          <a:bodyPr>
            <a:normAutofit/>
          </a:bodyPr>
          <a:lstStyle/>
          <a:p>
            <a:r>
              <a:rPr lang="en-US" dirty="0"/>
              <a:t>The functions of organizational culture</a:t>
            </a:r>
            <a:br>
              <a:rPr lang="en-US" dirty="0"/>
            </a:br>
            <a:endParaRPr lang="en-US" dirty="0"/>
          </a:p>
        </p:txBody>
      </p:sp>
      <p:sp>
        <p:nvSpPr>
          <p:cNvPr id="3" name="Content Placeholder 2">
            <a:extLst>
              <a:ext uri="{FF2B5EF4-FFF2-40B4-BE49-F238E27FC236}">
                <a16:creationId xmlns:a16="http://schemas.microsoft.com/office/drawing/2014/main" xmlns="" id="{13A9FE2B-ED07-4DB2-AABC-2DE1168B5AFC}"/>
              </a:ext>
            </a:extLst>
          </p:cNvPr>
          <p:cNvSpPr>
            <a:spLocks noGrp="1"/>
          </p:cNvSpPr>
          <p:nvPr>
            <p:ph idx="1"/>
          </p:nvPr>
        </p:nvSpPr>
        <p:spPr>
          <a:xfrm>
            <a:off x="1981200" y="914401"/>
            <a:ext cx="8229600" cy="5211763"/>
          </a:xfrm>
        </p:spPr>
        <p:txBody>
          <a:bodyPr/>
          <a:lstStyle/>
          <a:p>
            <a:r>
              <a:rPr lang="en-US" dirty="0"/>
              <a:t>The guiding function.</a:t>
            </a:r>
          </a:p>
          <a:p>
            <a:r>
              <a:rPr lang="en-US" dirty="0"/>
              <a:t>The incentive function.</a:t>
            </a:r>
          </a:p>
          <a:p>
            <a:r>
              <a:rPr lang="en-US" dirty="0"/>
              <a:t>The cohesion function</a:t>
            </a:r>
          </a:p>
          <a:p>
            <a:r>
              <a:rPr lang="en-US" dirty="0"/>
              <a:t>The constraint function</a:t>
            </a:r>
          </a:p>
          <a:p>
            <a:endParaRPr lang="en-US" dirty="0"/>
          </a:p>
        </p:txBody>
      </p:sp>
    </p:spTree>
    <p:extLst>
      <p:ext uri="{BB962C8B-B14F-4D97-AF65-F5344CB8AC3E}">
        <p14:creationId xmlns:p14="http://schemas.microsoft.com/office/powerpoint/2010/main" val="229550991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DE811E-ED10-4B8B-AABC-586C953E5D02}"/>
              </a:ext>
            </a:extLst>
          </p:cNvPr>
          <p:cNvSpPr>
            <a:spLocks noGrp="1"/>
          </p:cNvSpPr>
          <p:nvPr>
            <p:ph type="title"/>
          </p:nvPr>
        </p:nvSpPr>
        <p:spPr>
          <a:xfrm>
            <a:off x="1981200" y="274638"/>
            <a:ext cx="8229600" cy="258762"/>
          </a:xfrm>
        </p:spPr>
        <p:txBody>
          <a:bodyPr>
            <a:normAutofit fontScale="90000"/>
          </a:bodyPr>
          <a:lstStyle/>
          <a:p>
            <a:endParaRPr lang="en-US" dirty="0"/>
          </a:p>
        </p:txBody>
      </p:sp>
      <p:graphicFrame>
        <p:nvGraphicFramePr>
          <p:cNvPr id="4" name="Content Placeholder 3">
            <a:extLst>
              <a:ext uri="{FF2B5EF4-FFF2-40B4-BE49-F238E27FC236}">
                <a16:creationId xmlns:a16="http://schemas.microsoft.com/office/drawing/2014/main" xmlns="" id="{E11E09A3-CE9A-432A-9CA4-915E9AE2E7C4}"/>
              </a:ext>
            </a:extLst>
          </p:cNvPr>
          <p:cNvGraphicFramePr>
            <a:graphicFrameLocks noGrp="1"/>
          </p:cNvGraphicFramePr>
          <p:nvPr>
            <p:ph idx="1"/>
            <p:extLst/>
          </p:nvPr>
        </p:nvGraphicFramePr>
        <p:xfrm>
          <a:off x="1600200" y="609600"/>
          <a:ext cx="8763000" cy="6009562"/>
        </p:xfrm>
        <a:graphic>
          <a:graphicData uri="http://schemas.openxmlformats.org/drawingml/2006/table">
            <a:tbl>
              <a:tblPr firstRow="1" firstCol="1" bandRow="1">
                <a:tableStyleId>{5C22544A-7EE6-4342-B048-85BDC9FD1C3A}</a:tableStyleId>
              </a:tblPr>
              <a:tblGrid>
                <a:gridCol w="4343400">
                  <a:extLst>
                    <a:ext uri="{9D8B030D-6E8A-4147-A177-3AD203B41FA5}">
                      <a16:colId xmlns:a16="http://schemas.microsoft.com/office/drawing/2014/main" xmlns="" val="2732121717"/>
                    </a:ext>
                  </a:extLst>
                </a:gridCol>
                <a:gridCol w="4419600">
                  <a:extLst>
                    <a:ext uri="{9D8B030D-6E8A-4147-A177-3AD203B41FA5}">
                      <a16:colId xmlns:a16="http://schemas.microsoft.com/office/drawing/2014/main" xmlns="" val="3286738521"/>
                    </a:ext>
                  </a:extLst>
                </a:gridCol>
              </a:tblGrid>
              <a:tr h="482315">
                <a:tc>
                  <a:txBody>
                    <a:bodyPr/>
                    <a:lstStyle/>
                    <a:p>
                      <a:pPr marL="0" marR="0" algn="ctr">
                        <a:lnSpc>
                          <a:spcPct val="115000"/>
                        </a:lnSpc>
                        <a:spcBef>
                          <a:spcPts val="0"/>
                        </a:spcBef>
                        <a:spcAft>
                          <a:spcPts val="0"/>
                        </a:spcAft>
                        <a:tabLst>
                          <a:tab pos="2124075" algn="l"/>
                        </a:tabLst>
                      </a:pPr>
                      <a:r>
                        <a:rPr lang="en-US" sz="1800" dirty="0" smtClean="0">
                          <a:effectLst/>
                          <a:latin typeface="Calibri" panose="020F0502020204030204" pitchFamily="34" charset="0"/>
                          <a:ea typeface="Calibri" panose="020F0502020204030204" pitchFamily="34" charset="0"/>
                          <a:cs typeface="Mangal" panose="02040503050203030202" pitchFamily="18" charset="0"/>
                        </a:rPr>
                        <a:t>Soft</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15000"/>
                        </a:lnSpc>
                        <a:spcBef>
                          <a:spcPts val="0"/>
                        </a:spcBef>
                        <a:spcAft>
                          <a:spcPts val="0"/>
                        </a:spcAft>
                        <a:tabLst>
                          <a:tab pos="2124075" algn="l"/>
                        </a:tabLst>
                      </a:pPr>
                      <a:r>
                        <a:rPr lang="en-US" sz="1800" dirty="0" smtClean="0">
                          <a:effectLst/>
                          <a:latin typeface="Calibri" panose="020F0502020204030204" pitchFamily="34" charset="0"/>
                          <a:ea typeface="Calibri" panose="020F0502020204030204" pitchFamily="34" charset="0"/>
                          <a:cs typeface="Mangal" panose="02040503050203030202" pitchFamily="18" charset="0"/>
                        </a:rPr>
                        <a:t>Hard</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4112840470"/>
                  </a:ext>
                </a:extLst>
              </a:tr>
              <a:tr h="200009">
                <a:tc>
                  <a:txBody>
                    <a:bodyPr/>
                    <a:lstStyle/>
                    <a:p>
                      <a:pPr marL="0" marR="0">
                        <a:lnSpc>
                          <a:spcPct val="115000"/>
                        </a:lnSpc>
                        <a:spcBef>
                          <a:spcPts val="0"/>
                        </a:spcBef>
                        <a:spcAft>
                          <a:spcPts val="0"/>
                        </a:spcAft>
                        <a:tabLst>
                          <a:tab pos="2124075" algn="l"/>
                        </a:tabLst>
                      </a:pP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464711781"/>
                  </a:ext>
                </a:extLst>
              </a:tr>
              <a:tr h="1022581">
                <a:tc>
                  <a:txBody>
                    <a:bodyPr/>
                    <a:lstStyle/>
                    <a:p>
                      <a:pPr marL="0" marR="0">
                        <a:lnSpc>
                          <a:spcPct val="115000"/>
                        </a:lnSpc>
                        <a:spcBef>
                          <a:spcPts val="0"/>
                        </a:spcBef>
                        <a:spcAft>
                          <a:spcPts val="0"/>
                        </a:spcAft>
                        <a:tabLst>
                          <a:tab pos="2124075" algn="l"/>
                        </a:tabLst>
                      </a:pPr>
                      <a:r>
                        <a:rPr lang="en-US" sz="1800" dirty="0">
                          <a:effectLst/>
                        </a:rPr>
                        <a:t>2)Soft culture can be easily </a:t>
                      </a:r>
                      <a:r>
                        <a:rPr lang="en-US" sz="1800" dirty="0" err="1">
                          <a:effectLst/>
                        </a:rPr>
                        <a:t>changed.It</a:t>
                      </a:r>
                      <a:r>
                        <a:rPr lang="en-US" sz="1800" dirty="0">
                          <a:effectLst/>
                        </a:rPr>
                        <a:t> is “contestable”  culture.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2)Hard culture resists change because it can be strongly institutionalized in a system of statues and roles..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1305712028"/>
                  </a:ext>
                </a:extLst>
              </a:tr>
              <a:tr h="674909">
                <a:tc>
                  <a:txBody>
                    <a:bodyPr/>
                    <a:lstStyle/>
                    <a:p>
                      <a:pPr marL="0" marR="0">
                        <a:lnSpc>
                          <a:spcPct val="115000"/>
                        </a:lnSpc>
                        <a:spcBef>
                          <a:spcPts val="0"/>
                        </a:spcBef>
                        <a:spcAft>
                          <a:spcPts val="0"/>
                        </a:spcAft>
                        <a:tabLst>
                          <a:tab pos="2124075" algn="l"/>
                        </a:tabLst>
                      </a:pPr>
                      <a:r>
                        <a:rPr lang="en-US" sz="1800">
                          <a:effectLst/>
                        </a:rPr>
                        <a:t>3)Soft culture emphasizes on relationship orientation.</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3) It mainly emphasizes on task orientation.</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026294594"/>
                  </a:ext>
                </a:extLst>
              </a:tr>
              <a:tr h="674909">
                <a:tc>
                  <a:txBody>
                    <a:bodyPr/>
                    <a:lstStyle/>
                    <a:p>
                      <a:pPr marL="0" marR="0">
                        <a:lnSpc>
                          <a:spcPct val="115000"/>
                        </a:lnSpc>
                        <a:spcBef>
                          <a:spcPts val="0"/>
                        </a:spcBef>
                        <a:spcAft>
                          <a:spcPts val="0"/>
                        </a:spcAft>
                        <a:tabLst>
                          <a:tab pos="2124075" algn="l"/>
                        </a:tabLst>
                      </a:pPr>
                      <a:r>
                        <a:rPr lang="en-US" sz="1800">
                          <a:effectLst/>
                        </a:rPr>
                        <a:t>4) The time horizon for soft culture is long-term.</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4) The time horizon for hard culture is short term..</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2772322417"/>
                  </a:ext>
                </a:extLst>
              </a:tr>
              <a:tr h="966129">
                <a:tc>
                  <a:txBody>
                    <a:bodyPr/>
                    <a:lstStyle/>
                    <a:p>
                      <a:pPr marL="0" marR="0">
                        <a:lnSpc>
                          <a:spcPct val="115000"/>
                        </a:lnSpc>
                        <a:spcBef>
                          <a:spcPts val="0"/>
                        </a:spcBef>
                        <a:spcAft>
                          <a:spcPts val="0"/>
                        </a:spcAft>
                        <a:tabLst>
                          <a:tab pos="2124075" algn="l"/>
                        </a:tabLst>
                      </a:pPr>
                      <a:r>
                        <a:rPr lang="en-US" sz="1800">
                          <a:effectLst/>
                        </a:rPr>
                        <a:t>5) It follows bottom to top level decision-making process. It is generally slow.</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5) The hierarchy followed for decision making is fast and it is a top-down level process.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596442394"/>
                  </a:ext>
                </a:extLst>
              </a:tr>
              <a:tr h="966129">
                <a:tc>
                  <a:txBody>
                    <a:bodyPr/>
                    <a:lstStyle/>
                    <a:p>
                      <a:pPr marL="0" marR="0">
                        <a:lnSpc>
                          <a:spcPct val="115000"/>
                        </a:lnSpc>
                        <a:spcBef>
                          <a:spcPts val="0"/>
                        </a:spcBef>
                        <a:spcAft>
                          <a:spcPts val="0"/>
                        </a:spcAft>
                        <a:tabLst>
                          <a:tab pos="2124075" algn="l"/>
                        </a:tabLst>
                      </a:pPr>
                      <a:r>
                        <a:rPr lang="en-US" sz="1800">
                          <a:effectLst/>
                        </a:rPr>
                        <a:t>6)Commitment and loyalty are the most reinforced qualities of soft culture.</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6)The major qualities of hard cultures are performance and mobility.</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824225157"/>
                  </a:ext>
                </a:extLst>
              </a:tr>
              <a:tr h="1022581">
                <a:tc>
                  <a:txBody>
                    <a:bodyPr/>
                    <a:lstStyle/>
                    <a:p>
                      <a:pPr marL="0" marR="0">
                        <a:lnSpc>
                          <a:spcPct val="115000"/>
                        </a:lnSpc>
                        <a:spcBef>
                          <a:spcPts val="0"/>
                        </a:spcBef>
                        <a:spcAft>
                          <a:spcPts val="0"/>
                        </a:spcAft>
                        <a:tabLst>
                          <a:tab pos="2124075" algn="l"/>
                        </a:tabLst>
                      </a:pPr>
                      <a:r>
                        <a:rPr lang="en-US" sz="1800">
                          <a:effectLst/>
                        </a:rPr>
                        <a:t>7) There is flexibility in the strategy followed by soft culture.</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7) There is clarity in the strategy followed by hard culture.</a:t>
                      </a:r>
                    </a:p>
                    <a:p>
                      <a:pPr marL="0" marR="0">
                        <a:lnSpc>
                          <a:spcPct val="115000"/>
                        </a:lnSpc>
                        <a:spcBef>
                          <a:spcPts val="0"/>
                        </a:spcBef>
                        <a:spcAft>
                          <a:spcPts val="0"/>
                        </a:spcAft>
                        <a:tabLst>
                          <a:tab pos="2124075" algn="l"/>
                        </a:tabLst>
                      </a:pPr>
                      <a:r>
                        <a:rPr lang="en-US" sz="1800" dirty="0">
                          <a:effectLst/>
                        </a:rPr>
                        <a:t>.</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2530799409"/>
                  </a:ext>
                </a:extLst>
              </a:tr>
            </a:tbl>
          </a:graphicData>
        </a:graphic>
      </p:graphicFrame>
    </p:spTree>
    <p:extLst>
      <p:ext uri="{BB962C8B-B14F-4D97-AF65-F5344CB8AC3E}">
        <p14:creationId xmlns:p14="http://schemas.microsoft.com/office/powerpoint/2010/main" val="4202958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02C9F9-974C-48BA-8833-F3439CB9C215}"/>
              </a:ext>
            </a:extLst>
          </p:cNvPr>
          <p:cNvSpPr>
            <a:spLocks noGrp="1"/>
          </p:cNvSpPr>
          <p:nvPr>
            <p:ph type="title"/>
          </p:nvPr>
        </p:nvSpPr>
        <p:spPr>
          <a:xfrm>
            <a:off x="1981200" y="274638"/>
            <a:ext cx="8229600" cy="334962"/>
          </a:xfrm>
        </p:spPr>
        <p:txBody>
          <a:bodyPr>
            <a:normAutofit fontScale="90000"/>
          </a:bodyPr>
          <a:lstStyle/>
          <a:p>
            <a:r>
              <a:rPr lang="en-US" dirty="0"/>
              <a:t>Types of Culture</a:t>
            </a:r>
          </a:p>
        </p:txBody>
      </p:sp>
      <p:graphicFrame>
        <p:nvGraphicFramePr>
          <p:cNvPr id="4" name="Content Placeholder 3">
            <a:extLst>
              <a:ext uri="{FF2B5EF4-FFF2-40B4-BE49-F238E27FC236}">
                <a16:creationId xmlns:a16="http://schemas.microsoft.com/office/drawing/2014/main" xmlns="" id="{FFA9F7D3-01FB-4A47-804A-00944A743FE1}"/>
              </a:ext>
            </a:extLst>
          </p:cNvPr>
          <p:cNvGraphicFramePr>
            <a:graphicFrameLocks noGrp="1"/>
          </p:cNvGraphicFramePr>
          <p:nvPr>
            <p:ph idx="1"/>
            <p:extLst/>
          </p:nvPr>
        </p:nvGraphicFramePr>
        <p:xfrm>
          <a:off x="1524000" y="274639"/>
          <a:ext cx="8839200" cy="6583362"/>
        </p:xfrm>
        <a:graphic>
          <a:graphicData uri="http://schemas.openxmlformats.org/drawingml/2006/table">
            <a:tbl>
              <a:tblPr firstRow="1" firstCol="1" bandRow="1">
                <a:tableStyleId>{5C22544A-7EE6-4342-B048-85BDC9FD1C3A}</a:tableStyleId>
              </a:tblPr>
              <a:tblGrid>
                <a:gridCol w="4419600">
                  <a:extLst>
                    <a:ext uri="{9D8B030D-6E8A-4147-A177-3AD203B41FA5}">
                      <a16:colId xmlns:a16="http://schemas.microsoft.com/office/drawing/2014/main" xmlns="" val="3283157319"/>
                    </a:ext>
                  </a:extLst>
                </a:gridCol>
                <a:gridCol w="4419600">
                  <a:extLst>
                    <a:ext uri="{9D8B030D-6E8A-4147-A177-3AD203B41FA5}">
                      <a16:colId xmlns:a16="http://schemas.microsoft.com/office/drawing/2014/main" xmlns="" val="3923648709"/>
                    </a:ext>
                  </a:extLst>
                </a:gridCol>
              </a:tblGrid>
              <a:tr h="382781">
                <a:tc>
                  <a:txBody>
                    <a:bodyPr/>
                    <a:lstStyle/>
                    <a:p>
                      <a:pPr marL="0" marR="0" algn="ctr">
                        <a:lnSpc>
                          <a:spcPct val="115000"/>
                        </a:lnSpc>
                        <a:spcBef>
                          <a:spcPts val="0"/>
                        </a:spcBef>
                        <a:spcAft>
                          <a:spcPts val="0"/>
                        </a:spcAft>
                        <a:tabLst>
                          <a:tab pos="2124075" algn="l"/>
                        </a:tabLst>
                      </a:pPr>
                      <a:r>
                        <a:rPr lang="en-US" sz="1800" dirty="0">
                          <a:effectLst/>
                        </a:rPr>
                        <a:t>Strong Culture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15000"/>
                        </a:lnSpc>
                        <a:spcBef>
                          <a:spcPts val="0"/>
                        </a:spcBef>
                        <a:spcAft>
                          <a:spcPts val="0"/>
                        </a:spcAft>
                        <a:tabLst>
                          <a:tab pos="2124075" algn="l"/>
                        </a:tabLst>
                      </a:pPr>
                      <a:r>
                        <a:rPr lang="en-US" sz="1800" dirty="0">
                          <a:effectLst/>
                        </a:rPr>
                        <a:t>Weak Culture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677729468"/>
                  </a:ext>
                </a:extLst>
              </a:tr>
              <a:tr h="766755">
                <a:tc>
                  <a:txBody>
                    <a:bodyPr/>
                    <a:lstStyle/>
                    <a:p>
                      <a:pPr marL="0" marR="0">
                        <a:lnSpc>
                          <a:spcPct val="115000"/>
                        </a:lnSpc>
                        <a:spcBef>
                          <a:spcPts val="0"/>
                        </a:spcBef>
                        <a:spcAft>
                          <a:spcPts val="0"/>
                        </a:spcAft>
                        <a:tabLst>
                          <a:tab pos="2124075" algn="l"/>
                        </a:tabLst>
                      </a:pPr>
                      <a:r>
                        <a:rPr lang="en-US" sz="1800" dirty="0">
                          <a:effectLst/>
                        </a:rPr>
                        <a:t>1)Strong culture  has major impact on the employees of the organization.</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a:effectLst/>
                        </a:rPr>
                        <a:t>1) Weak culture has little impact on employees of the organization.</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4016739122"/>
                  </a:ext>
                </a:extLst>
              </a:tr>
              <a:tr h="1161700">
                <a:tc>
                  <a:txBody>
                    <a:bodyPr/>
                    <a:lstStyle/>
                    <a:p>
                      <a:pPr marL="457200" marR="0">
                        <a:lnSpc>
                          <a:spcPct val="115000"/>
                        </a:lnSpc>
                        <a:spcBef>
                          <a:spcPts val="0"/>
                        </a:spcBef>
                        <a:spcAft>
                          <a:spcPts val="0"/>
                        </a:spcAft>
                        <a:tabLst>
                          <a:tab pos="2124075" algn="l"/>
                        </a:tabLst>
                      </a:pPr>
                      <a:r>
                        <a:rPr lang="en-US" sz="1800" dirty="0">
                          <a:effectLst/>
                        </a:rPr>
                        <a:t>2) The core values are hold </a:t>
                      </a:r>
                      <a:r>
                        <a:rPr lang="en-US" sz="1800" dirty="0" err="1">
                          <a:effectLst/>
                        </a:rPr>
                        <a:t>intensly</a:t>
                      </a:r>
                      <a:r>
                        <a:rPr lang="en-US" sz="1800" dirty="0">
                          <a:effectLst/>
                        </a:rPr>
                        <a:t> and shared widely in the organization.</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2) The core values are not shared widely hence, that reduces the commitment level of the employees.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2419374396"/>
                  </a:ext>
                </a:extLst>
              </a:tr>
              <a:tr h="1161700">
                <a:tc>
                  <a:txBody>
                    <a:bodyPr/>
                    <a:lstStyle/>
                    <a:p>
                      <a:pPr marL="0" marR="0">
                        <a:lnSpc>
                          <a:spcPct val="115000"/>
                        </a:lnSpc>
                        <a:spcBef>
                          <a:spcPts val="0"/>
                        </a:spcBef>
                        <a:spcAft>
                          <a:spcPts val="0"/>
                        </a:spcAft>
                        <a:tabLst>
                          <a:tab pos="2124075" algn="l"/>
                        </a:tabLst>
                      </a:pPr>
                      <a:r>
                        <a:rPr lang="en-US" sz="1800">
                          <a:effectLst/>
                        </a:rPr>
                        <a:t>3)The higher the commitment level of the employees, the stronger the organization will be.</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3) The reduced level of commitment in the organization makes the organization </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865821065"/>
                  </a:ext>
                </a:extLst>
              </a:tr>
              <a:tr h="766755">
                <a:tc>
                  <a:txBody>
                    <a:bodyPr/>
                    <a:lstStyle/>
                    <a:p>
                      <a:pPr marL="0" marR="0">
                        <a:lnSpc>
                          <a:spcPct val="115000"/>
                        </a:lnSpc>
                        <a:spcBef>
                          <a:spcPts val="0"/>
                        </a:spcBef>
                        <a:spcAft>
                          <a:spcPts val="0"/>
                        </a:spcAft>
                        <a:tabLst>
                          <a:tab pos="2124075" algn="l"/>
                        </a:tabLst>
                      </a:pPr>
                      <a:r>
                        <a:rPr lang="en-US" sz="1800">
                          <a:effectLst/>
                        </a:rPr>
                        <a:t>4) A clear philosophy  exists about how to conduct a business properly.</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4) Employees do not have clear philosophy to conduct a business.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64048467"/>
                  </a:ext>
                </a:extLst>
              </a:tr>
              <a:tr h="1556644">
                <a:tc>
                  <a:txBody>
                    <a:bodyPr/>
                    <a:lstStyle/>
                    <a:p>
                      <a:pPr marL="0" marR="0">
                        <a:lnSpc>
                          <a:spcPct val="115000"/>
                        </a:lnSpc>
                        <a:spcBef>
                          <a:spcPts val="0"/>
                        </a:spcBef>
                        <a:spcAft>
                          <a:spcPts val="0"/>
                        </a:spcAft>
                        <a:tabLst>
                          <a:tab pos="2124075" algn="l"/>
                        </a:tabLst>
                      </a:pPr>
                      <a:r>
                        <a:rPr lang="en-US" sz="1800" dirty="0">
                          <a:effectLst/>
                        </a:rPr>
                        <a:t>5) </a:t>
                      </a:r>
                      <a:r>
                        <a:rPr lang="en-US" sz="1800" dirty="0" err="1">
                          <a:effectLst/>
                        </a:rPr>
                        <a:t>Organisations</a:t>
                      </a:r>
                      <a:r>
                        <a:rPr lang="en-US" sz="1800" dirty="0">
                          <a:effectLst/>
                        </a:rPr>
                        <a:t> with strong culture have reduced </a:t>
                      </a:r>
                      <a:r>
                        <a:rPr lang="en-US" sz="1800" dirty="0" err="1">
                          <a:effectLst/>
                        </a:rPr>
                        <a:t>turnover,lower</a:t>
                      </a:r>
                      <a:r>
                        <a:rPr lang="en-US" sz="1800" dirty="0">
                          <a:effectLst/>
                        </a:rPr>
                        <a:t> </a:t>
                      </a:r>
                      <a:r>
                        <a:rPr lang="en-US" sz="1800" dirty="0" err="1">
                          <a:effectLst/>
                        </a:rPr>
                        <a:t>absenteesm</a:t>
                      </a:r>
                      <a:r>
                        <a:rPr lang="en-US" sz="1800" dirty="0">
                          <a:effectLst/>
                        </a:rPr>
                        <a:t> and employee have positive attitude and increased cohesiveness.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5) Employees have high turnover </a:t>
                      </a:r>
                      <a:r>
                        <a:rPr lang="en-US" sz="1800" dirty="0" err="1">
                          <a:effectLst/>
                        </a:rPr>
                        <a:t>rate,high</a:t>
                      </a:r>
                      <a:r>
                        <a:rPr lang="en-US" sz="1800" dirty="0">
                          <a:effectLst/>
                        </a:rPr>
                        <a:t> </a:t>
                      </a:r>
                      <a:r>
                        <a:rPr lang="en-US" sz="1800" dirty="0" err="1">
                          <a:effectLst/>
                        </a:rPr>
                        <a:t>absenteesm,negative</a:t>
                      </a:r>
                      <a:r>
                        <a:rPr lang="en-US" sz="1800" dirty="0">
                          <a:effectLst/>
                        </a:rPr>
                        <a:t> attitude and weak/low cohesiveness.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139812582"/>
                  </a:ext>
                </a:extLst>
              </a:tr>
              <a:tr h="382781">
                <a:tc>
                  <a:txBody>
                    <a:bodyPr/>
                    <a:lstStyle/>
                    <a:p>
                      <a:pPr marL="0" marR="0">
                        <a:lnSpc>
                          <a:spcPct val="115000"/>
                        </a:lnSpc>
                        <a:spcBef>
                          <a:spcPts val="0"/>
                        </a:spcBef>
                        <a:spcAft>
                          <a:spcPts val="0"/>
                        </a:spcAft>
                        <a:tabLst>
                          <a:tab pos="2124075" algn="l"/>
                        </a:tabLst>
                      </a:pPr>
                      <a:r>
                        <a:rPr lang="en-US" sz="1800">
                          <a:effectLst/>
                        </a:rPr>
                        <a:t>6)High level of behavioral control.</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6)Low level of </a:t>
                      </a:r>
                      <a:r>
                        <a:rPr lang="en-US" sz="1800" dirty="0" err="1">
                          <a:effectLst/>
                        </a:rPr>
                        <a:t>behavioural</a:t>
                      </a:r>
                      <a:r>
                        <a:rPr lang="en-US" sz="1800" dirty="0">
                          <a:effectLst/>
                        </a:rPr>
                        <a:t> control.</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1941503824"/>
                  </a:ext>
                </a:extLst>
              </a:tr>
              <a:tr h="404246">
                <a:tc>
                  <a:txBody>
                    <a:bodyPr/>
                    <a:lstStyle/>
                    <a:p>
                      <a:pPr marL="450215" marR="0">
                        <a:lnSpc>
                          <a:spcPct val="115000"/>
                        </a:lnSpc>
                        <a:spcBef>
                          <a:spcPts val="0"/>
                        </a:spcBef>
                        <a:spcAft>
                          <a:spcPts val="0"/>
                        </a:spcAft>
                        <a:tabLst>
                          <a:tab pos="2124075" algn="l"/>
                        </a:tabLst>
                      </a:pPr>
                      <a:r>
                        <a:rPr lang="en-US" sz="1800">
                          <a:effectLst/>
                        </a:rPr>
                        <a:t>7)High performance rate</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7) Low performance rate.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2107006213"/>
                  </a:ext>
                </a:extLst>
              </a:tr>
            </a:tbl>
          </a:graphicData>
        </a:graphic>
      </p:graphicFrame>
      <p:sp>
        <p:nvSpPr>
          <p:cNvPr id="5" name="Rectangle 1">
            <a:extLst>
              <a:ext uri="{FF2B5EF4-FFF2-40B4-BE49-F238E27FC236}">
                <a16:creationId xmlns:a16="http://schemas.microsoft.com/office/drawing/2014/main" xmlns="" id="{DD5C8D5A-65B2-42F5-AB38-E59087714CAE}"/>
              </a:ext>
            </a:extLst>
          </p:cNvPr>
          <p:cNvSpPr>
            <a:spLocks noChangeArrowheads="1"/>
          </p:cNvSpPr>
          <p:nvPr/>
        </p:nvSpPr>
        <p:spPr bwMode="auto">
          <a:xfrm>
            <a:off x="1524000" y="-48399"/>
            <a:ext cx="176131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124075" algn="l"/>
              </a:tabLst>
              <a:defRPr>
                <a:solidFill>
                  <a:schemeClr val="tx1"/>
                </a:solidFill>
                <a:latin typeface="Arial" panose="020B0604020202020204" pitchFamily="34" charset="0"/>
              </a:defRPr>
            </a:lvl1pPr>
            <a:lvl2pPr eaLnBrk="0" fontAlgn="base" hangingPunct="0">
              <a:spcBef>
                <a:spcPct val="0"/>
              </a:spcBef>
              <a:spcAft>
                <a:spcPct val="0"/>
              </a:spcAft>
              <a:tabLst>
                <a:tab pos="2124075" algn="l"/>
              </a:tabLst>
              <a:defRPr>
                <a:solidFill>
                  <a:schemeClr val="tx1"/>
                </a:solidFill>
                <a:latin typeface="Arial" panose="020B0604020202020204" pitchFamily="34" charset="0"/>
              </a:defRPr>
            </a:lvl2pPr>
            <a:lvl3pPr eaLnBrk="0" fontAlgn="base" hangingPunct="0">
              <a:spcBef>
                <a:spcPct val="0"/>
              </a:spcBef>
              <a:spcAft>
                <a:spcPct val="0"/>
              </a:spcAft>
              <a:tabLst>
                <a:tab pos="2124075" algn="l"/>
              </a:tabLst>
              <a:defRPr>
                <a:solidFill>
                  <a:schemeClr val="tx1"/>
                </a:solidFill>
                <a:latin typeface="Arial" panose="020B0604020202020204" pitchFamily="34" charset="0"/>
              </a:defRPr>
            </a:lvl3pPr>
            <a:lvl4pPr eaLnBrk="0" fontAlgn="base" hangingPunct="0">
              <a:spcBef>
                <a:spcPct val="0"/>
              </a:spcBef>
              <a:spcAft>
                <a:spcPct val="0"/>
              </a:spcAft>
              <a:tabLst>
                <a:tab pos="2124075" algn="l"/>
              </a:tabLst>
              <a:defRPr>
                <a:solidFill>
                  <a:schemeClr val="tx1"/>
                </a:solidFill>
                <a:latin typeface="Arial" panose="020B0604020202020204" pitchFamily="34" charset="0"/>
              </a:defRPr>
            </a:lvl4pPr>
            <a:lvl5pPr eaLnBrk="0" fontAlgn="base" hangingPunct="0">
              <a:spcBef>
                <a:spcPct val="0"/>
              </a:spcBef>
              <a:spcAft>
                <a:spcPct val="0"/>
              </a:spcAft>
              <a:tabLst>
                <a:tab pos="2124075" algn="l"/>
              </a:tabLst>
              <a:defRPr>
                <a:solidFill>
                  <a:schemeClr val="tx1"/>
                </a:solidFill>
                <a:latin typeface="Arial" panose="020B0604020202020204" pitchFamily="34" charset="0"/>
              </a:defRPr>
            </a:lvl5pPr>
            <a:lvl6pPr eaLnBrk="0" fontAlgn="base" hangingPunct="0">
              <a:spcBef>
                <a:spcPct val="0"/>
              </a:spcBef>
              <a:spcAft>
                <a:spcPct val="0"/>
              </a:spcAft>
              <a:tabLst>
                <a:tab pos="2124075" algn="l"/>
              </a:tabLst>
              <a:defRPr>
                <a:solidFill>
                  <a:schemeClr val="tx1"/>
                </a:solidFill>
                <a:latin typeface="Arial" panose="020B0604020202020204" pitchFamily="34" charset="0"/>
              </a:defRPr>
            </a:lvl6pPr>
            <a:lvl7pPr eaLnBrk="0" fontAlgn="base" hangingPunct="0">
              <a:spcBef>
                <a:spcPct val="0"/>
              </a:spcBef>
              <a:spcAft>
                <a:spcPct val="0"/>
              </a:spcAft>
              <a:tabLst>
                <a:tab pos="2124075" algn="l"/>
              </a:tabLst>
              <a:defRPr>
                <a:solidFill>
                  <a:schemeClr val="tx1"/>
                </a:solidFill>
                <a:latin typeface="Arial" panose="020B0604020202020204" pitchFamily="34" charset="0"/>
              </a:defRPr>
            </a:lvl7pPr>
            <a:lvl8pPr eaLnBrk="0" fontAlgn="base" hangingPunct="0">
              <a:spcBef>
                <a:spcPct val="0"/>
              </a:spcBef>
              <a:spcAft>
                <a:spcPct val="0"/>
              </a:spcAft>
              <a:tabLst>
                <a:tab pos="2124075" algn="l"/>
              </a:tabLst>
              <a:defRPr>
                <a:solidFill>
                  <a:schemeClr val="tx1"/>
                </a:solidFill>
                <a:latin typeface="Arial" panose="020B0604020202020204" pitchFamily="34" charset="0"/>
              </a:defRPr>
            </a:lvl8pPr>
            <a:lvl9pPr eaLnBrk="0" fontAlgn="base" hangingPunct="0">
              <a:spcBef>
                <a:spcPct val="0"/>
              </a:spcBef>
              <a:spcAft>
                <a:spcPct val="0"/>
              </a:spcAft>
              <a:tabLst>
                <a:tab pos="2124075" algn="l"/>
              </a:tabLst>
              <a:defRPr>
                <a:solidFill>
                  <a:schemeClr val="tx1"/>
                </a:solidFill>
                <a:latin typeface="Arial" panose="020B0604020202020204" pitchFamily="34" charset="0"/>
              </a:defRPr>
            </a:lvl9pPr>
          </a:lstStyle>
          <a:p>
            <a:r>
              <a:rPr lang="en-US" altLang="en-US" sz="1200" b="1" u="sng" dirty="0">
                <a:latin typeface="Times New Roman" panose="02020603050405020304" pitchFamily="18" charset="0"/>
                <a:ea typeface="Calibri" panose="020F0502020204030204" pitchFamily="34" charset="0"/>
                <a:cs typeface="Times New Roman" panose="02020603050405020304" pitchFamily="18" charset="0"/>
              </a:rPr>
              <a:t>Strong vs Weak Culture</a:t>
            </a:r>
            <a:endParaRPr lang="en-US" altLang="en-US" sz="600" dirty="0"/>
          </a:p>
          <a:p>
            <a:endParaRPr lang="en-US" altLang="en-US" dirty="0"/>
          </a:p>
        </p:txBody>
      </p:sp>
    </p:spTree>
    <p:extLst>
      <p:ext uri="{BB962C8B-B14F-4D97-AF65-F5344CB8AC3E}">
        <p14:creationId xmlns:p14="http://schemas.microsoft.com/office/powerpoint/2010/main" val="221628541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AF5AD618-FF9E-4994-9824-D8D594A176DD}"/>
              </a:ext>
            </a:extLst>
          </p:cNvPr>
          <p:cNvGraphicFramePr>
            <a:graphicFrameLocks noGrp="1"/>
          </p:cNvGraphicFramePr>
          <p:nvPr>
            <p:ph idx="1"/>
            <p:extLst/>
          </p:nvPr>
        </p:nvGraphicFramePr>
        <p:xfrm>
          <a:off x="573206" y="152400"/>
          <a:ext cx="10704074" cy="6705600"/>
        </p:xfrm>
        <a:graphic>
          <a:graphicData uri="http://schemas.openxmlformats.org/drawingml/2006/table">
            <a:tbl>
              <a:tblPr firstRow="1" firstCol="1" bandRow="1">
                <a:tableStyleId>{5C22544A-7EE6-4342-B048-85BDC9FD1C3A}</a:tableStyleId>
              </a:tblPr>
              <a:tblGrid>
                <a:gridCol w="5352037">
                  <a:extLst>
                    <a:ext uri="{9D8B030D-6E8A-4147-A177-3AD203B41FA5}">
                      <a16:colId xmlns:a16="http://schemas.microsoft.com/office/drawing/2014/main" xmlns="" val="2208804020"/>
                    </a:ext>
                  </a:extLst>
                </a:gridCol>
                <a:gridCol w="5352037">
                  <a:extLst>
                    <a:ext uri="{9D8B030D-6E8A-4147-A177-3AD203B41FA5}">
                      <a16:colId xmlns:a16="http://schemas.microsoft.com/office/drawing/2014/main" xmlns="" val="938797730"/>
                    </a:ext>
                  </a:extLst>
                </a:gridCol>
              </a:tblGrid>
              <a:tr h="462527">
                <a:tc>
                  <a:txBody>
                    <a:bodyPr/>
                    <a:lstStyle/>
                    <a:p>
                      <a:pPr marL="0" marR="0" algn="ctr">
                        <a:lnSpc>
                          <a:spcPct val="115000"/>
                        </a:lnSpc>
                        <a:spcBef>
                          <a:spcPts val="0"/>
                        </a:spcBef>
                        <a:spcAft>
                          <a:spcPts val="0"/>
                        </a:spcAft>
                        <a:tabLst>
                          <a:tab pos="2124075" algn="l"/>
                        </a:tabLst>
                      </a:pPr>
                      <a:r>
                        <a:rPr lang="en-US" sz="1800" dirty="0">
                          <a:effectLst/>
                        </a:rPr>
                        <a:t>Formal Culture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15000"/>
                        </a:lnSpc>
                        <a:spcBef>
                          <a:spcPts val="0"/>
                        </a:spcBef>
                        <a:spcAft>
                          <a:spcPts val="0"/>
                        </a:spcAft>
                        <a:tabLst>
                          <a:tab pos="2124075" algn="l"/>
                        </a:tabLst>
                      </a:pPr>
                      <a:r>
                        <a:rPr lang="en-US" sz="1800" dirty="0">
                          <a:effectLst/>
                        </a:rPr>
                        <a:t>Informal Culture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1722003104"/>
                  </a:ext>
                </a:extLst>
              </a:tr>
              <a:tr h="953831">
                <a:tc>
                  <a:txBody>
                    <a:bodyPr/>
                    <a:lstStyle/>
                    <a:p>
                      <a:pPr marL="0" marR="0">
                        <a:lnSpc>
                          <a:spcPct val="115000"/>
                        </a:lnSpc>
                        <a:spcBef>
                          <a:spcPts val="0"/>
                        </a:spcBef>
                        <a:spcAft>
                          <a:spcPts val="0"/>
                        </a:spcAft>
                        <a:tabLst>
                          <a:tab pos="2124075" algn="l"/>
                        </a:tabLst>
                      </a:pPr>
                      <a:r>
                        <a:rPr lang="en-US" sz="1800">
                          <a:effectLst/>
                        </a:rPr>
                        <a:t>1)Formal culture refers to what a group of people agree is the way to do things.</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1) Informal culture refers to how things actually get done.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265880959"/>
                  </a:ext>
                </a:extLst>
              </a:tr>
              <a:tr h="1445137">
                <a:tc>
                  <a:txBody>
                    <a:bodyPr/>
                    <a:lstStyle/>
                    <a:p>
                      <a:pPr marL="0" marR="0">
                        <a:lnSpc>
                          <a:spcPct val="115000"/>
                        </a:lnSpc>
                        <a:spcBef>
                          <a:spcPts val="0"/>
                        </a:spcBef>
                        <a:spcAft>
                          <a:spcPts val="0"/>
                        </a:spcAft>
                        <a:tabLst>
                          <a:tab pos="2124075" algn="l"/>
                        </a:tabLst>
                      </a:pPr>
                      <a:r>
                        <a:rPr lang="en-US" sz="1800">
                          <a:effectLst/>
                        </a:rPr>
                        <a:t>2) It represents everything that is official like written mission and value statements,policy manual,operating procedures etc.</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2)It is not written </a:t>
                      </a:r>
                      <a:r>
                        <a:rPr lang="en-US" sz="1800" dirty="0" smtClean="0">
                          <a:effectLst/>
                        </a:rPr>
                        <a:t>down, posted </a:t>
                      </a:r>
                      <a:r>
                        <a:rPr lang="en-US" sz="1800" dirty="0">
                          <a:effectLst/>
                        </a:rPr>
                        <a:t>on </a:t>
                      </a:r>
                      <a:r>
                        <a:rPr lang="en-US" sz="1800" dirty="0" smtClean="0">
                          <a:effectLst/>
                        </a:rPr>
                        <a:t>walls, or </a:t>
                      </a:r>
                      <a:r>
                        <a:rPr lang="en-US" sz="1800" dirty="0">
                          <a:effectLst/>
                        </a:rPr>
                        <a:t>presented in speeches.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15230409"/>
                  </a:ext>
                </a:extLst>
              </a:tr>
              <a:tr h="1445137">
                <a:tc>
                  <a:txBody>
                    <a:bodyPr/>
                    <a:lstStyle/>
                    <a:p>
                      <a:pPr marL="0" marR="0">
                        <a:lnSpc>
                          <a:spcPct val="115000"/>
                        </a:lnSpc>
                        <a:spcBef>
                          <a:spcPts val="0"/>
                        </a:spcBef>
                        <a:spcAft>
                          <a:spcPts val="0"/>
                        </a:spcAft>
                        <a:tabLst>
                          <a:tab pos="2124075" algn="l"/>
                        </a:tabLst>
                      </a:pPr>
                      <a:r>
                        <a:rPr lang="en-US" sz="1800" dirty="0">
                          <a:effectLst/>
                        </a:rPr>
                        <a:t>3)Formal cultures tend to be organized in </a:t>
                      </a:r>
                      <a:r>
                        <a:rPr lang="en-US" sz="1800" dirty="0" err="1" smtClean="0">
                          <a:effectLst/>
                        </a:rPr>
                        <a:t>hirerachies</a:t>
                      </a:r>
                      <a:r>
                        <a:rPr lang="en-US" sz="1800" dirty="0" smtClean="0">
                          <a:effectLst/>
                        </a:rPr>
                        <a:t> </a:t>
                      </a:r>
                      <a:r>
                        <a:rPr lang="en-US" sz="1800" dirty="0">
                          <a:effectLst/>
                        </a:rPr>
                        <a:t>which reflect major differences in status and power..</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r>
                        <a:rPr lang="en-US" sz="1800" dirty="0">
                          <a:effectLst/>
                        </a:rPr>
                        <a:t>3) Informal culture value more </a:t>
                      </a:r>
                      <a:r>
                        <a:rPr lang="en-US" sz="1800" dirty="0" smtClean="0">
                          <a:effectLst/>
                        </a:rPr>
                        <a:t>equality </a:t>
                      </a:r>
                      <a:r>
                        <a:rPr lang="en-US" sz="1800" dirty="0">
                          <a:effectLst/>
                        </a:rPr>
                        <a:t>organizations with smaller differences in status and power.</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1585588197"/>
                  </a:ext>
                </a:extLst>
              </a:tr>
              <a:tr h="953831">
                <a:tc>
                  <a:txBody>
                    <a:bodyPr/>
                    <a:lstStyle/>
                    <a:p>
                      <a:pPr marL="0" marR="0">
                        <a:lnSpc>
                          <a:spcPct val="115000"/>
                        </a:lnSpc>
                        <a:spcBef>
                          <a:spcPts val="0"/>
                        </a:spcBef>
                        <a:spcAft>
                          <a:spcPts val="0"/>
                        </a:spcAft>
                        <a:tabLst>
                          <a:tab pos="2124075" algn="l"/>
                        </a:tabLst>
                      </a:pP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254469440"/>
                  </a:ext>
                </a:extLst>
              </a:tr>
              <a:tr h="1445137">
                <a:tc>
                  <a:txBody>
                    <a:bodyPr/>
                    <a:lstStyle/>
                    <a:p>
                      <a:pPr marL="0" marR="0">
                        <a:lnSpc>
                          <a:spcPct val="115000"/>
                        </a:lnSpc>
                        <a:spcBef>
                          <a:spcPts val="0"/>
                        </a:spcBef>
                        <a:spcAft>
                          <a:spcPts val="0"/>
                        </a:spcAft>
                        <a:tabLst>
                          <a:tab pos="2124075" algn="l"/>
                        </a:tabLst>
                      </a:pP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nSpc>
                          <a:spcPct val="115000"/>
                        </a:lnSpc>
                        <a:spcBef>
                          <a:spcPts val="0"/>
                        </a:spcBef>
                        <a:spcAft>
                          <a:spcPts val="0"/>
                        </a:spcAft>
                        <a:tabLst>
                          <a:tab pos="2124075" algn="l"/>
                        </a:tabLst>
                      </a:pP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xmlns="" val="3791882902"/>
                  </a:ext>
                </a:extLst>
              </a:tr>
            </a:tbl>
          </a:graphicData>
        </a:graphic>
      </p:graphicFrame>
      <p:sp>
        <p:nvSpPr>
          <p:cNvPr id="5" name="Rectangle 1">
            <a:extLst>
              <a:ext uri="{FF2B5EF4-FFF2-40B4-BE49-F238E27FC236}">
                <a16:creationId xmlns:a16="http://schemas.microsoft.com/office/drawing/2014/main" xmlns="" id="{DC4731FE-293B-414A-AE85-8B75FC39CADC}"/>
              </a:ext>
            </a:extLst>
          </p:cNvPr>
          <p:cNvSpPr>
            <a:spLocks noChangeArrowheads="1"/>
          </p:cNvSpPr>
          <p:nvPr/>
        </p:nvSpPr>
        <p:spPr bwMode="auto">
          <a:xfrm>
            <a:off x="-697234" y="43934"/>
            <a:ext cx="119745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288171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CE81AC-7CF5-43AD-9C0E-92291E3CCD8A}"/>
              </a:ext>
            </a:extLst>
          </p:cNvPr>
          <p:cNvSpPr>
            <a:spLocks noGrp="1"/>
          </p:cNvSpPr>
          <p:nvPr>
            <p:ph type="title"/>
          </p:nvPr>
        </p:nvSpPr>
        <p:spPr>
          <a:xfrm>
            <a:off x="2012004" y="0"/>
            <a:ext cx="8229600" cy="639762"/>
          </a:xfrm>
        </p:spPr>
        <p:txBody>
          <a:bodyPr>
            <a:normAutofit fontScale="90000"/>
          </a:bodyPr>
          <a:lstStyle/>
          <a:p>
            <a:r>
              <a:rPr lang="en-US" dirty="0"/>
              <a:t>Creating Organizational Culture</a:t>
            </a:r>
          </a:p>
        </p:txBody>
      </p:sp>
      <p:sp>
        <p:nvSpPr>
          <p:cNvPr id="3" name="Content Placeholder 2">
            <a:extLst>
              <a:ext uri="{FF2B5EF4-FFF2-40B4-BE49-F238E27FC236}">
                <a16:creationId xmlns:a16="http://schemas.microsoft.com/office/drawing/2014/main" xmlns="" id="{3E46E296-3131-448D-ABC7-F573E674E539}"/>
              </a:ext>
            </a:extLst>
          </p:cNvPr>
          <p:cNvSpPr>
            <a:spLocks noGrp="1"/>
          </p:cNvSpPr>
          <p:nvPr>
            <p:ph idx="1"/>
          </p:nvPr>
        </p:nvSpPr>
        <p:spPr>
          <a:xfrm>
            <a:off x="1981200" y="639763"/>
            <a:ext cx="8229600" cy="5486401"/>
          </a:xfrm>
        </p:spPr>
        <p:txBody>
          <a:bodyPr/>
          <a:lstStyle/>
          <a:p>
            <a:r>
              <a:rPr lang="en-US" sz="2400" dirty="0"/>
              <a:t>Creating Vision </a:t>
            </a:r>
          </a:p>
          <a:p>
            <a:r>
              <a:rPr lang="en-US" sz="2400" dirty="0"/>
              <a:t>Operationalizing Values and Vision</a:t>
            </a:r>
          </a:p>
          <a:p>
            <a:r>
              <a:rPr lang="en-US" sz="2400" dirty="0"/>
              <a:t>Socialization of Employees</a:t>
            </a:r>
          </a:p>
          <a:p>
            <a:r>
              <a:rPr lang="en-US" sz="2400" dirty="0"/>
              <a:t>Building on Employee Strengths</a:t>
            </a:r>
          </a:p>
          <a:p>
            <a:r>
              <a:rPr lang="en-US" sz="2400" dirty="0"/>
              <a:t>Rewarding More than Punishing</a:t>
            </a:r>
          </a:p>
          <a:p>
            <a:r>
              <a:rPr lang="en-US" sz="2400" dirty="0"/>
              <a:t>Emphasizing Vitality and </a:t>
            </a:r>
            <a:r>
              <a:rPr lang="en-US" sz="2400" dirty="0" smtClean="0"/>
              <a:t>Growth</a:t>
            </a:r>
            <a:endParaRPr lang="en-US" sz="2400" dirty="0"/>
          </a:p>
        </p:txBody>
      </p:sp>
    </p:spTree>
    <p:extLst>
      <p:ext uri="{BB962C8B-B14F-4D97-AF65-F5344CB8AC3E}">
        <p14:creationId xmlns:p14="http://schemas.microsoft.com/office/powerpoint/2010/main" val="162338198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Maintaining Organisational Culture</a:t>
            </a:r>
            <a:endParaRPr lang="en-IN" dirty="0"/>
          </a:p>
        </p:txBody>
      </p:sp>
      <p:sp>
        <p:nvSpPr>
          <p:cNvPr id="3" name="Content Placeholder 2"/>
          <p:cNvSpPr>
            <a:spLocks noGrp="1"/>
          </p:cNvSpPr>
          <p:nvPr>
            <p:ph idx="1"/>
          </p:nvPr>
        </p:nvSpPr>
        <p:spPr/>
        <p:txBody>
          <a:bodyPr/>
          <a:lstStyle/>
          <a:p>
            <a:r>
              <a:rPr lang="en-IN" dirty="0" smtClean="0"/>
              <a:t>Behaviour Of Managers and Teams</a:t>
            </a:r>
          </a:p>
          <a:p>
            <a:r>
              <a:rPr lang="en-IN" dirty="0" smtClean="0"/>
              <a:t>Reactions to Incidents and Crises</a:t>
            </a:r>
          </a:p>
          <a:p>
            <a:r>
              <a:rPr lang="en-IN" dirty="0" smtClean="0"/>
              <a:t>Role </a:t>
            </a:r>
            <a:r>
              <a:rPr lang="en-IN" dirty="0" err="1" smtClean="0"/>
              <a:t>Modelling,Teaching,Coaching</a:t>
            </a:r>
            <a:endParaRPr lang="en-IN" dirty="0" smtClean="0"/>
          </a:p>
          <a:p>
            <a:r>
              <a:rPr lang="en-IN" dirty="0" smtClean="0"/>
              <a:t>Allocation of Rewards and Status</a:t>
            </a:r>
          </a:p>
          <a:p>
            <a:endParaRPr lang="en-IN" dirty="0"/>
          </a:p>
        </p:txBody>
      </p:sp>
    </p:spTree>
    <p:extLst>
      <p:ext uri="{BB962C8B-B14F-4D97-AF65-F5344CB8AC3E}">
        <p14:creationId xmlns:p14="http://schemas.microsoft.com/office/powerpoint/2010/main" val="9560582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indent="0">
              <a:buNone/>
            </a:pPr>
            <a:r>
              <a:rPr lang="en-US" b="1" dirty="0"/>
              <a:t>Managing Cultural Diversity</a:t>
            </a:r>
          </a:p>
          <a:p>
            <a:pPr marL="0" indent="0">
              <a:buNone/>
            </a:pPr>
            <a:r>
              <a:rPr lang="en-US" dirty="0"/>
              <a:t>1 ) Understanding Cultural Differences</a:t>
            </a:r>
          </a:p>
          <a:p>
            <a:pPr marL="0" indent="0">
              <a:buNone/>
            </a:pPr>
            <a:r>
              <a:rPr lang="en-US" dirty="0"/>
              <a:t>2) Introducing Free Speech</a:t>
            </a:r>
          </a:p>
          <a:p>
            <a:pPr marL="0" indent="0">
              <a:buNone/>
            </a:pPr>
            <a:r>
              <a:rPr lang="en-US" dirty="0"/>
              <a:t>3)</a:t>
            </a:r>
            <a:r>
              <a:rPr lang="en-US" b="1" dirty="0"/>
              <a:t> </a:t>
            </a:r>
            <a:r>
              <a:rPr lang="en-US" dirty="0"/>
              <a:t>Practicing Effective Communication</a:t>
            </a:r>
          </a:p>
          <a:p>
            <a:pPr marL="0" indent="0">
              <a:buNone/>
            </a:pPr>
            <a:r>
              <a:rPr lang="en-US" dirty="0"/>
              <a:t>4) </a:t>
            </a:r>
            <a:r>
              <a:rPr lang="en-US" dirty="0" smtClean="0"/>
              <a:t>Awareness</a:t>
            </a:r>
          </a:p>
          <a:p>
            <a:endParaRPr lang="en-IN" dirty="0"/>
          </a:p>
        </p:txBody>
      </p:sp>
    </p:spTree>
    <p:extLst>
      <p:ext uri="{BB962C8B-B14F-4D97-AF65-F5344CB8AC3E}">
        <p14:creationId xmlns:p14="http://schemas.microsoft.com/office/powerpoint/2010/main" val="42698529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Organisational</a:t>
            </a:r>
            <a:r>
              <a:rPr lang="en-US" dirty="0" smtClean="0"/>
              <a:t> Change</a:t>
            </a:r>
            <a:endParaRPr lang="en-IN" dirty="0"/>
          </a:p>
        </p:txBody>
      </p:sp>
      <p:sp>
        <p:nvSpPr>
          <p:cNvPr id="3" name="Content Placeholder 2"/>
          <p:cNvSpPr>
            <a:spLocks noGrp="1"/>
          </p:cNvSpPr>
          <p:nvPr>
            <p:ph idx="1"/>
          </p:nvPr>
        </p:nvSpPr>
        <p:spPr/>
        <p:txBody>
          <a:bodyPr/>
          <a:lstStyle/>
          <a:p>
            <a:r>
              <a:rPr lang="en-US" dirty="0"/>
              <a:t>Change refers to any alteration that occurs in total work environment.</a:t>
            </a:r>
            <a:endParaRPr lang="en-US" dirty="0" smtClean="0"/>
          </a:p>
          <a:p>
            <a:endParaRPr lang="en-US" dirty="0"/>
          </a:p>
          <a:p>
            <a:r>
              <a:rPr lang="en-US" dirty="0" smtClean="0"/>
              <a:t>Organizational </a:t>
            </a:r>
            <a:r>
              <a:rPr lang="en-US" dirty="0"/>
              <a:t>change is defined as change that has an impact on the way that work is performed and has significant effects on staff.</a:t>
            </a:r>
          </a:p>
          <a:p>
            <a:r>
              <a:rPr lang="en-US" dirty="0" smtClean="0"/>
              <a:t>Organizational </a:t>
            </a:r>
            <a:r>
              <a:rPr lang="en-US" dirty="0"/>
              <a:t>change can have impact irrespective of whether changes are viewed as large or small.</a:t>
            </a:r>
            <a:endParaRPr lang="en-IN" dirty="0"/>
          </a:p>
          <a:p>
            <a:endParaRPr lang="en-IN" dirty="0"/>
          </a:p>
        </p:txBody>
      </p:sp>
    </p:spTree>
    <p:extLst>
      <p:ext uri="{BB962C8B-B14F-4D97-AF65-F5344CB8AC3E}">
        <p14:creationId xmlns:p14="http://schemas.microsoft.com/office/powerpoint/2010/main" val="18121544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248400"/>
          </a:xfrm>
        </p:spPr>
        <p:txBody>
          <a:bodyPr>
            <a:normAutofit/>
          </a:bodyPr>
          <a:lstStyle/>
          <a:p>
            <a:r>
              <a:rPr lang="en-US" sz="2000" b="1" u="sng" dirty="0"/>
              <a:t>Nature Of Organizational Change:-</a:t>
            </a:r>
            <a:endParaRPr lang="en-IN" sz="2000" dirty="0"/>
          </a:p>
          <a:p>
            <a:pPr lvl="0"/>
            <a:r>
              <a:rPr lang="en-US" sz="2000" b="1" dirty="0"/>
              <a:t>Change Disturbs Old </a:t>
            </a:r>
            <a:r>
              <a:rPr lang="en-US" sz="2000" b="1" dirty="0" smtClean="0"/>
              <a:t>Equilibrium</a:t>
            </a:r>
            <a:endParaRPr lang="en-US" sz="2000" dirty="0" smtClean="0"/>
          </a:p>
          <a:p>
            <a:pPr lvl="0"/>
            <a:r>
              <a:rPr lang="en-US" sz="2000" b="1" dirty="0" smtClean="0"/>
              <a:t>Change </a:t>
            </a:r>
            <a:r>
              <a:rPr lang="en-US" sz="2000" b="1" dirty="0"/>
              <a:t>Affects Whole </a:t>
            </a:r>
            <a:r>
              <a:rPr lang="en-US" sz="2000" b="1" dirty="0" smtClean="0"/>
              <a:t>organization</a:t>
            </a:r>
            <a:endParaRPr lang="en-US" sz="2000" dirty="0" smtClean="0"/>
          </a:p>
          <a:p>
            <a:pPr lvl="0"/>
            <a:r>
              <a:rPr lang="en-US" sz="2000" b="1" dirty="0" smtClean="0"/>
              <a:t>Change </a:t>
            </a:r>
            <a:r>
              <a:rPr lang="en-US" sz="2000" b="1" dirty="0"/>
              <a:t>is a continuous </a:t>
            </a:r>
            <a:r>
              <a:rPr lang="en-US" sz="2000" b="1" dirty="0" smtClean="0"/>
              <a:t>Process</a:t>
            </a:r>
          </a:p>
          <a:p>
            <a:pPr lvl="0"/>
            <a:r>
              <a:rPr lang="en-US" sz="2000" b="1" dirty="0" smtClean="0"/>
              <a:t>Change </a:t>
            </a:r>
            <a:r>
              <a:rPr lang="en-US" sz="2000" b="1" dirty="0"/>
              <a:t>may be </a:t>
            </a:r>
            <a:r>
              <a:rPr lang="en-US" sz="2000" b="1" dirty="0" smtClean="0"/>
              <a:t>Reactive </a:t>
            </a:r>
            <a:r>
              <a:rPr lang="en-US" sz="2000" b="1" dirty="0"/>
              <a:t>or </a:t>
            </a:r>
            <a:r>
              <a:rPr lang="en-US" sz="2000" b="1" dirty="0" smtClean="0"/>
              <a:t>Proactive</a:t>
            </a:r>
            <a:endParaRPr lang="en-US" sz="2000" dirty="0" smtClean="0"/>
          </a:p>
          <a:p>
            <a:pPr lvl="0"/>
            <a:r>
              <a:rPr lang="en-US" sz="2000" b="1" dirty="0" smtClean="0"/>
              <a:t>Change </a:t>
            </a:r>
            <a:r>
              <a:rPr lang="en-US" sz="2000" b="1" dirty="0"/>
              <a:t>may be planned or </a:t>
            </a:r>
            <a:r>
              <a:rPr lang="en-US" sz="2000" b="1" dirty="0" smtClean="0"/>
              <a:t>unplanned</a:t>
            </a:r>
            <a:endParaRPr lang="en-US" sz="2000" b="1" dirty="0"/>
          </a:p>
          <a:p>
            <a:pPr lvl="0"/>
            <a:endParaRPr lang="en-US" sz="2000" b="1" dirty="0" smtClean="0"/>
          </a:p>
          <a:p>
            <a:pPr lvl="0"/>
            <a:r>
              <a:rPr lang="en-US" sz="2000" b="1" dirty="0" smtClean="0"/>
              <a:t>Types of Organizational Change</a:t>
            </a:r>
          </a:p>
          <a:p>
            <a:pPr lvl="0"/>
            <a:r>
              <a:rPr lang="en-US" sz="2000" b="1" dirty="0" err="1"/>
              <a:t>Happeneed</a:t>
            </a:r>
            <a:r>
              <a:rPr lang="en-US" sz="2000" b="1" dirty="0"/>
              <a:t> </a:t>
            </a:r>
            <a:r>
              <a:rPr lang="en-US" sz="2000" b="1" dirty="0" smtClean="0"/>
              <a:t>change</a:t>
            </a:r>
          </a:p>
          <a:p>
            <a:pPr lvl="0"/>
            <a:r>
              <a:rPr lang="en-US" sz="2000" b="1" dirty="0"/>
              <a:t>Reactive </a:t>
            </a:r>
            <a:r>
              <a:rPr lang="en-US" sz="2000" b="1" dirty="0" smtClean="0"/>
              <a:t>Change</a:t>
            </a:r>
          </a:p>
          <a:p>
            <a:pPr lvl="0"/>
            <a:r>
              <a:rPr lang="en-US" sz="2000" b="1" dirty="0"/>
              <a:t>Anticipatory </a:t>
            </a:r>
            <a:r>
              <a:rPr lang="en-US" sz="2000" b="1" dirty="0" smtClean="0"/>
              <a:t>Change</a:t>
            </a:r>
          </a:p>
          <a:p>
            <a:pPr lvl="0"/>
            <a:r>
              <a:rPr lang="en-US" sz="2000" b="1" dirty="0"/>
              <a:t>Planned </a:t>
            </a:r>
            <a:r>
              <a:rPr lang="en-US" sz="2000" b="1" dirty="0" smtClean="0"/>
              <a:t>Change</a:t>
            </a:r>
          </a:p>
          <a:p>
            <a:pPr lvl="0"/>
            <a:r>
              <a:rPr lang="en-US" sz="2000" b="1" dirty="0"/>
              <a:t>Process-oriented Change</a:t>
            </a:r>
            <a:endParaRPr lang="en-US" sz="2000" b="1" dirty="0" smtClean="0"/>
          </a:p>
          <a:p>
            <a:pPr lvl="0"/>
            <a:endParaRPr lang="en-US" sz="2000" dirty="0" smtClean="0"/>
          </a:p>
          <a:p>
            <a:endParaRPr lang="en-IN" sz="2000" dirty="0"/>
          </a:p>
        </p:txBody>
      </p:sp>
    </p:spTree>
    <p:extLst>
      <p:ext uri="{BB962C8B-B14F-4D97-AF65-F5344CB8AC3E}">
        <p14:creationId xmlns:p14="http://schemas.microsoft.com/office/powerpoint/2010/main" val="36398819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1"/>
            <a:ext cx="8229600" cy="5897563"/>
          </a:xfrm>
        </p:spPr>
        <p:txBody>
          <a:bodyPr>
            <a:normAutofit lnSpcReduction="10000"/>
          </a:bodyPr>
          <a:lstStyle/>
          <a:p>
            <a:r>
              <a:rPr lang="en-US" sz="2000" b="1" dirty="0"/>
              <a:t>The forces that acts as Stimulants to Change:-</a:t>
            </a:r>
          </a:p>
          <a:p>
            <a:r>
              <a:rPr lang="en-US" sz="2000" b="1" u="sng" dirty="0"/>
              <a:t>External Forces:-</a:t>
            </a:r>
            <a:r>
              <a:rPr lang="en-US" sz="2000" dirty="0"/>
              <a:t>.</a:t>
            </a:r>
            <a:endParaRPr lang="en-IN" sz="2000" dirty="0"/>
          </a:p>
          <a:p>
            <a:r>
              <a:rPr lang="en-US" sz="2000" dirty="0"/>
              <a:t>   Technology</a:t>
            </a:r>
          </a:p>
          <a:p>
            <a:r>
              <a:rPr lang="en-US" sz="2000" dirty="0"/>
              <a:t>   Marketing Conditions</a:t>
            </a:r>
          </a:p>
          <a:p>
            <a:r>
              <a:rPr lang="en-US" sz="2000" dirty="0"/>
              <a:t>   Social Changes</a:t>
            </a:r>
          </a:p>
          <a:p>
            <a:r>
              <a:rPr lang="en-US" sz="2000" dirty="0"/>
              <a:t>   Political Forces</a:t>
            </a:r>
          </a:p>
          <a:p>
            <a:r>
              <a:rPr lang="en-US" sz="2000" dirty="0"/>
              <a:t>   </a:t>
            </a:r>
            <a:r>
              <a:rPr lang="en-US" sz="2000" dirty="0" err="1"/>
              <a:t>Globalisation</a:t>
            </a:r>
            <a:r>
              <a:rPr lang="en-US" sz="2000" dirty="0"/>
              <a:t> </a:t>
            </a:r>
          </a:p>
          <a:p>
            <a:endParaRPr lang="en-US" sz="2000" dirty="0"/>
          </a:p>
          <a:p>
            <a:r>
              <a:rPr lang="en-US" sz="2000" b="1" u="sng" dirty="0"/>
              <a:t>Internal Forces :-</a:t>
            </a:r>
          </a:p>
          <a:p>
            <a:r>
              <a:rPr lang="en-US" sz="2000" b="1" u="sng" dirty="0"/>
              <a:t>    </a:t>
            </a:r>
          </a:p>
          <a:p>
            <a:r>
              <a:rPr lang="en-US" sz="2000" b="1" u="sng" dirty="0"/>
              <a:t>   </a:t>
            </a:r>
            <a:r>
              <a:rPr lang="en-US" sz="2000" dirty="0"/>
              <a:t>Changes in managerial personnel</a:t>
            </a:r>
          </a:p>
          <a:p>
            <a:r>
              <a:rPr lang="en-US" sz="2000" dirty="0"/>
              <a:t>   Changes in Employee Expectations</a:t>
            </a:r>
          </a:p>
          <a:p>
            <a:r>
              <a:rPr lang="en-US" sz="2000" dirty="0"/>
              <a:t> Deficiencies in existing structure</a:t>
            </a:r>
          </a:p>
          <a:p>
            <a:r>
              <a:rPr lang="en-US" sz="2000" dirty="0"/>
              <a:t>  Changes in work Climate</a:t>
            </a:r>
          </a:p>
          <a:p>
            <a:r>
              <a:rPr lang="en-US" sz="2000" b="1" u="sng" dirty="0"/>
              <a:t>    </a:t>
            </a:r>
            <a:endParaRPr lang="en-IN" sz="2000" b="1" u="sng" dirty="0"/>
          </a:p>
        </p:txBody>
      </p:sp>
    </p:spTree>
    <p:extLst>
      <p:ext uri="{BB962C8B-B14F-4D97-AF65-F5344CB8AC3E}">
        <p14:creationId xmlns:p14="http://schemas.microsoft.com/office/powerpoint/2010/main" val="16041634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8229600" cy="685800"/>
          </a:xfrm>
        </p:spPr>
        <p:txBody>
          <a:bodyPr>
            <a:normAutofit fontScale="90000"/>
          </a:bodyPr>
          <a:lstStyle/>
          <a:p>
            <a:r>
              <a:rPr lang="en-IN" dirty="0"/>
              <a:t/>
            </a:r>
            <a:br>
              <a:rPr lang="en-IN" dirty="0"/>
            </a:br>
            <a:r>
              <a:rPr lang="en-IN" sz="3600" b="1" dirty="0"/>
              <a:t>Kurt </a:t>
            </a:r>
            <a:r>
              <a:rPr lang="en-IN" sz="3600" b="1" dirty="0" err="1"/>
              <a:t>Lewin’s</a:t>
            </a:r>
            <a:r>
              <a:rPr lang="en-IN" sz="3600" b="1" dirty="0"/>
              <a:t>- Three step model</a:t>
            </a:r>
            <a:r>
              <a:rPr lang="en-IN" b="1" dirty="0"/>
              <a:t>	</a:t>
            </a:r>
            <a:br>
              <a:rPr lang="en-IN" b="1" dirty="0"/>
            </a:br>
            <a:endParaRPr lang="en-IN" b="1" dirty="0"/>
          </a:p>
        </p:txBody>
      </p:sp>
      <p:sp>
        <p:nvSpPr>
          <p:cNvPr id="3" name="Content Placeholder 2"/>
          <p:cNvSpPr>
            <a:spLocks noGrp="1"/>
          </p:cNvSpPr>
          <p:nvPr>
            <p:ph idx="1"/>
          </p:nvPr>
        </p:nvSpPr>
        <p:spPr>
          <a:xfrm>
            <a:off x="1981200" y="838201"/>
            <a:ext cx="8229600" cy="5287963"/>
          </a:xfrm>
        </p:spPr>
        <p:txBody>
          <a:bodyPr>
            <a:normAutofit/>
          </a:bodyPr>
          <a:lstStyle/>
          <a:p>
            <a:r>
              <a:rPr lang="en-US" sz="2000" dirty="0"/>
              <a:t>According to “Kurt </a:t>
            </a:r>
            <a:r>
              <a:rPr lang="en-US" sz="2000" dirty="0" err="1"/>
              <a:t>Lewin’s</a:t>
            </a:r>
            <a:r>
              <a:rPr lang="en-US" sz="2000" dirty="0"/>
              <a:t>” Force field model, effective change occurs by unfreezing the current situation, moving to a desired condition, and then re-freezing the system so that it remains in this desired state. </a:t>
            </a:r>
            <a:r>
              <a:rPr lang="en-US" sz="2000" dirty="0" err="1"/>
              <a:t>Pouplarly</a:t>
            </a:r>
            <a:r>
              <a:rPr lang="en-US" sz="2000" dirty="0"/>
              <a:t> called, three-stage model of change system, </a:t>
            </a:r>
            <a:r>
              <a:rPr lang="en-US" sz="2000" dirty="0" err="1"/>
              <a:t>Lewin’s</a:t>
            </a:r>
            <a:r>
              <a:rPr lang="en-US" sz="2000" dirty="0"/>
              <a:t> theory is highly useful in understanding the way of managing change, the three stages are as follows.</a:t>
            </a:r>
            <a:endParaRPr lang="en-IN" sz="2000" dirty="0"/>
          </a:p>
          <a:p>
            <a:r>
              <a:rPr lang="en-US" dirty="0"/>
              <a:t>                                                   </a:t>
            </a:r>
            <a:r>
              <a:rPr lang="en-US" sz="2000" dirty="0"/>
              <a:t>Calls</a:t>
            </a:r>
            <a:r>
              <a:rPr lang="en-US" dirty="0"/>
              <a:t>         </a:t>
            </a:r>
            <a:r>
              <a:rPr lang="en-US" sz="2000" dirty="0"/>
              <a:t>Unfreezing</a:t>
            </a:r>
            <a:r>
              <a:rPr lang="en-US" dirty="0"/>
              <a:t>      </a:t>
            </a:r>
            <a:r>
              <a:rPr lang="en-US" sz="2000" dirty="0" err="1"/>
              <a:t>UnFreezing</a:t>
            </a:r>
            <a:r>
              <a:rPr lang="en-US" sz="2000" dirty="0"/>
              <a:t>   </a:t>
            </a:r>
            <a:r>
              <a:rPr lang="en-US" sz="2000" dirty="0" smtClean="0"/>
              <a:t>                                                                                 </a:t>
            </a:r>
            <a:endParaRPr lang="en-US" sz="2000" dirty="0"/>
          </a:p>
          <a:p>
            <a:r>
              <a:rPr lang="en-US" dirty="0"/>
              <a:t>                                                                 </a:t>
            </a:r>
            <a:r>
              <a:rPr lang="en-US" sz="2000" dirty="0"/>
              <a:t>Changing</a:t>
            </a:r>
            <a:r>
              <a:rPr lang="en-US" dirty="0"/>
              <a:t> </a:t>
            </a:r>
          </a:p>
          <a:p>
            <a:r>
              <a:rPr lang="en-US" dirty="0"/>
              <a:t>                                                                   </a:t>
            </a:r>
            <a:r>
              <a:rPr lang="en-US" sz="2000" dirty="0"/>
              <a:t>Refreezing</a:t>
            </a:r>
          </a:p>
          <a:p>
            <a:r>
              <a:rPr lang="en-US" dirty="0"/>
              <a:t>                      </a:t>
            </a:r>
            <a:r>
              <a:rPr lang="en-US" sz="2400" dirty="0"/>
              <a:t>Change Process</a:t>
            </a:r>
            <a:endParaRPr lang="en-US" dirty="0"/>
          </a:p>
          <a:p>
            <a:endParaRPr lang="en-US" dirty="0"/>
          </a:p>
          <a:p>
            <a:endParaRPr lang="en-US" dirty="0"/>
          </a:p>
          <a:p>
            <a:endParaRPr lang="en-IN" dirty="0"/>
          </a:p>
        </p:txBody>
      </p:sp>
      <p:sp>
        <p:nvSpPr>
          <p:cNvPr id="6" name="Rectangle 5"/>
          <p:cNvSpPr/>
          <p:nvPr/>
        </p:nvSpPr>
        <p:spPr>
          <a:xfrm>
            <a:off x="4572000" y="3048000"/>
            <a:ext cx="23622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Change in the Behavior of Individuals Organization</a:t>
            </a:r>
            <a:endParaRPr lang="en-IN" dirty="0"/>
          </a:p>
        </p:txBody>
      </p:sp>
      <p:cxnSp>
        <p:nvCxnSpPr>
          <p:cNvPr id="8" name="Straight Arrow Connector 7"/>
          <p:cNvCxnSpPr>
            <a:endCxn id="6" idx="1"/>
          </p:cNvCxnSpPr>
          <p:nvPr/>
        </p:nvCxnSpPr>
        <p:spPr>
          <a:xfrm>
            <a:off x="3733800" y="3543300"/>
            <a:ext cx="838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133600" y="2971800"/>
            <a:ext cx="16002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Change in </a:t>
            </a:r>
            <a:r>
              <a:rPr lang="en-US" dirty="0" err="1"/>
              <a:t>Organisation</a:t>
            </a:r>
            <a:endParaRPr lang="en-IN" dirty="0"/>
          </a:p>
        </p:txBody>
      </p:sp>
      <p:cxnSp>
        <p:nvCxnSpPr>
          <p:cNvPr id="16" name="Straight Arrow Connector 15"/>
          <p:cNvCxnSpPr/>
          <p:nvPr/>
        </p:nvCxnSpPr>
        <p:spPr>
          <a:xfrm>
            <a:off x="6858000" y="3733800"/>
            <a:ext cx="1447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7391400" y="3124200"/>
            <a:ext cx="838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391400" y="3962400"/>
            <a:ext cx="9144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55482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Overcome the Resistance to Change</a:t>
            </a:r>
            <a:endParaRPr lang="en-IN" dirty="0"/>
          </a:p>
        </p:txBody>
      </p:sp>
      <p:sp>
        <p:nvSpPr>
          <p:cNvPr id="3" name="Content Placeholder 2"/>
          <p:cNvSpPr>
            <a:spLocks noGrp="1"/>
          </p:cNvSpPr>
          <p:nvPr>
            <p:ph idx="1"/>
          </p:nvPr>
        </p:nvSpPr>
        <p:spPr/>
        <p:txBody>
          <a:bodyPr/>
          <a:lstStyle/>
          <a:p>
            <a:r>
              <a:rPr lang="en-IN" b="1" dirty="0"/>
              <a:t>Effectively engage </a:t>
            </a:r>
            <a:r>
              <a:rPr lang="en-IN" b="1" dirty="0" smtClean="0"/>
              <a:t>employees</a:t>
            </a:r>
          </a:p>
          <a:p>
            <a:r>
              <a:rPr lang="en-US" b="1" dirty="0"/>
              <a:t>Implement change in several </a:t>
            </a:r>
            <a:r>
              <a:rPr lang="en-US" b="1" dirty="0" smtClean="0"/>
              <a:t>stages</a:t>
            </a:r>
          </a:p>
          <a:p>
            <a:r>
              <a:rPr lang="en-IN" b="1" dirty="0"/>
              <a:t>Communicate change </a:t>
            </a:r>
            <a:r>
              <a:rPr lang="en-IN" b="1" dirty="0" smtClean="0"/>
              <a:t>effectively</a:t>
            </a:r>
          </a:p>
          <a:p>
            <a:r>
              <a:rPr lang="en-IN" b="1" dirty="0"/>
              <a:t>Participation and involvement</a:t>
            </a:r>
          </a:p>
        </p:txBody>
      </p:sp>
    </p:spTree>
    <p:extLst>
      <p:ext uri="{BB962C8B-B14F-4D97-AF65-F5344CB8AC3E}">
        <p14:creationId xmlns:p14="http://schemas.microsoft.com/office/powerpoint/2010/main" val="38088850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44562"/>
          </a:xfrm>
        </p:spPr>
        <p:txBody>
          <a:bodyPr>
            <a:normAutofit fontScale="90000"/>
          </a:bodyPr>
          <a:lstStyle/>
          <a:p>
            <a:r>
              <a:rPr lang="en-US" sz="3600" b="1" u="sng" dirty="0"/>
              <a:t/>
            </a:r>
            <a:br>
              <a:rPr lang="en-US" sz="3600" b="1" u="sng" dirty="0"/>
            </a:br>
            <a:r>
              <a:rPr lang="en-US" sz="3600" b="1" u="sng" dirty="0"/>
              <a:t>Methods of  Implementing Organizational Change:-</a:t>
            </a:r>
            <a:r>
              <a:rPr lang="en-IN" dirty="0"/>
              <a:t/>
            </a:r>
            <a:br>
              <a:rPr lang="en-IN" dirty="0"/>
            </a:br>
            <a:endParaRPr lang="en-IN" dirty="0"/>
          </a:p>
        </p:txBody>
      </p:sp>
      <p:sp>
        <p:nvSpPr>
          <p:cNvPr id="3" name="Content Placeholder 2"/>
          <p:cNvSpPr>
            <a:spLocks noGrp="1"/>
          </p:cNvSpPr>
          <p:nvPr>
            <p:ph idx="1"/>
          </p:nvPr>
        </p:nvSpPr>
        <p:spPr/>
        <p:txBody>
          <a:bodyPr>
            <a:normAutofit/>
          </a:bodyPr>
          <a:lstStyle/>
          <a:p>
            <a:pPr lvl="0"/>
            <a:r>
              <a:rPr lang="en-US" sz="2000" b="1" u="sng" dirty="0"/>
              <a:t>Top-Down </a:t>
            </a:r>
            <a:r>
              <a:rPr lang="en-US" sz="2000" b="1" u="sng" dirty="0" smtClean="0"/>
              <a:t>Approach</a:t>
            </a:r>
          </a:p>
          <a:p>
            <a:pPr lvl="0"/>
            <a:r>
              <a:rPr lang="en-US" sz="2000" b="1" u="sng" dirty="0"/>
              <a:t>Laissez Faire </a:t>
            </a:r>
            <a:r>
              <a:rPr lang="en-US" sz="2000" b="1" u="sng" dirty="0" smtClean="0"/>
              <a:t>Approach</a:t>
            </a:r>
          </a:p>
          <a:p>
            <a:pPr lvl="0"/>
            <a:r>
              <a:rPr lang="en-US" sz="2000" b="1" u="sng" dirty="0" smtClean="0"/>
              <a:t>Collaborative Approach</a:t>
            </a:r>
          </a:p>
          <a:p>
            <a:pPr lvl="0"/>
            <a:endParaRPr lang="en-IN" dirty="0"/>
          </a:p>
        </p:txBody>
      </p:sp>
    </p:spTree>
    <p:extLst>
      <p:ext uri="{BB962C8B-B14F-4D97-AF65-F5344CB8AC3E}">
        <p14:creationId xmlns:p14="http://schemas.microsoft.com/office/powerpoint/2010/main" val="19495471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b="1" u="sng" dirty="0"/>
              <a:t/>
            </a:r>
            <a:br>
              <a:rPr lang="en-US" b="1" u="sng" dirty="0"/>
            </a:br>
            <a:r>
              <a:rPr lang="en-US" b="1" u="sng" dirty="0"/>
              <a:t>Learning Organization:-</a:t>
            </a:r>
            <a:r>
              <a:rPr lang="en-IN" dirty="0"/>
              <a:t/>
            </a:r>
            <a:br>
              <a:rPr lang="en-IN" dirty="0"/>
            </a:br>
            <a:endParaRPr lang="en-IN" dirty="0"/>
          </a:p>
        </p:txBody>
      </p:sp>
      <p:sp>
        <p:nvSpPr>
          <p:cNvPr id="3" name="Content Placeholder 2"/>
          <p:cNvSpPr>
            <a:spLocks noGrp="1"/>
          </p:cNvSpPr>
          <p:nvPr>
            <p:ph idx="1"/>
          </p:nvPr>
        </p:nvSpPr>
        <p:spPr>
          <a:xfrm>
            <a:off x="1981200" y="990601"/>
            <a:ext cx="8229600" cy="5135563"/>
          </a:xfrm>
        </p:spPr>
        <p:txBody>
          <a:bodyPr>
            <a:normAutofit/>
          </a:bodyPr>
          <a:lstStyle/>
          <a:p>
            <a:r>
              <a:rPr lang="en-US" sz="2000" dirty="0" smtClean="0"/>
              <a:t>According </a:t>
            </a:r>
            <a:r>
              <a:rPr lang="en-US" sz="2000" dirty="0"/>
              <a:t>to Nancy Dixon “ The essence of organizational learning  is the organization’s ability to use   the amazing mental capacity of all its members to create the kind of processes that will improve its own.”</a:t>
            </a:r>
            <a:endParaRPr lang="en-IN" sz="2000" dirty="0"/>
          </a:p>
          <a:p>
            <a:r>
              <a:rPr lang="en-US" sz="2000" dirty="0"/>
              <a:t>According to Sandra </a:t>
            </a:r>
            <a:r>
              <a:rPr lang="en-US" sz="2000" dirty="0" err="1"/>
              <a:t>Kerka</a:t>
            </a:r>
            <a:r>
              <a:rPr lang="en-US" sz="2000" dirty="0"/>
              <a:t> “ Learning organizations seem to work on the assumption that learning is valuable, continuous, and most effective when shared and that every experience is an </a:t>
            </a:r>
            <a:r>
              <a:rPr lang="en-US" sz="2000" dirty="0" smtClean="0"/>
              <a:t>opportunity  </a:t>
            </a:r>
            <a:r>
              <a:rPr lang="en-US" sz="2000" dirty="0"/>
              <a:t>to learn</a:t>
            </a:r>
            <a:r>
              <a:rPr lang="en-US" sz="2000" dirty="0" smtClean="0"/>
              <a:t>.”</a:t>
            </a:r>
          </a:p>
          <a:p>
            <a:r>
              <a:rPr lang="en-US" sz="2000" dirty="0"/>
              <a:t>The process of developing a learning organization involves following steps:-</a:t>
            </a:r>
            <a:endParaRPr lang="en-IN" sz="2000" dirty="0"/>
          </a:p>
          <a:p>
            <a:pPr lvl="0"/>
            <a:r>
              <a:rPr lang="en-US" sz="2000" b="1" u="sng" dirty="0" err="1"/>
              <a:t>Commitement</a:t>
            </a:r>
            <a:r>
              <a:rPr lang="en-US" sz="2000" b="1" u="sng" dirty="0"/>
              <a:t> of Top </a:t>
            </a:r>
            <a:r>
              <a:rPr lang="en-US" sz="2000" b="1" u="sng" dirty="0" smtClean="0"/>
              <a:t>Management</a:t>
            </a:r>
          </a:p>
          <a:p>
            <a:pPr lvl="0"/>
            <a:r>
              <a:rPr lang="en-US" sz="2000" b="1" u="sng" dirty="0"/>
              <a:t>Sharing of Commitment and Creation of </a:t>
            </a:r>
            <a:r>
              <a:rPr lang="en-US" sz="2000" b="1" u="sng" dirty="0" smtClean="0"/>
              <a:t>Vision</a:t>
            </a:r>
          </a:p>
          <a:p>
            <a:pPr lvl="0"/>
            <a:r>
              <a:rPr lang="en-US" sz="2000" b="1" u="sng" dirty="0"/>
              <a:t>Wider Acceptability of Desirability of learning </a:t>
            </a:r>
            <a:r>
              <a:rPr lang="en-US" sz="2000" b="1" u="sng" dirty="0" err="1" smtClean="0"/>
              <a:t>Organisation</a:t>
            </a:r>
            <a:endParaRPr lang="en-US" sz="2000" b="1" u="sng" dirty="0" smtClean="0"/>
          </a:p>
          <a:p>
            <a:pPr lvl="0"/>
            <a:r>
              <a:rPr lang="en-US" sz="2000" b="1" u="sng" dirty="0"/>
              <a:t>New </a:t>
            </a:r>
            <a:r>
              <a:rPr lang="en-US" sz="2000" b="1" u="sng" dirty="0" smtClean="0"/>
              <a:t>Techniques/Structures/Processes</a:t>
            </a:r>
          </a:p>
          <a:p>
            <a:pPr lvl="0"/>
            <a:r>
              <a:rPr lang="en-US" sz="2000" b="1" u="sng" dirty="0"/>
              <a:t>Commitment of Entire Workforce</a:t>
            </a:r>
            <a:endParaRPr lang="en-IN" sz="2000" dirty="0"/>
          </a:p>
        </p:txBody>
      </p:sp>
    </p:spTree>
    <p:extLst>
      <p:ext uri="{BB962C8B-B14F-4D97-AF65-F5344CB8AC3E}">
        <p14:creationId xmlns:p14="http://schemas.microsoft.com/office/powerpoint/2010/main" val="38655201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t>Change refers to any alteration that occurs in total work </a:t>
            </a:r>
            <a:r>
              <a:rPr lang="en-US" dirty="0" smtClean="0"/>
              <a:t>environment.</a:t>
            </a:r>
          </a:p>
          <a:p>
            <a:r>
              <a:rPr lang="en-US" dirty="0"/>
              <a:t>Organizational change is defined as change that has an impact on the way that work is performed and has significant effects on staff.</a:t>
            </a:r>
          </a:p>
          <a:p>
            <a:endParaRPr lang="en-IN" dirty="0"/>
          </a:p>
        </p:txBody>
      </p:sp>
    </p:spTree>
    <p:extLst>
      <p:ext uri="{BB962C8B-B14F-4D97-AF65-F5344CB8AC3E}">
        <p14:creationId xmlns:p14="http://schemas.microsoft.com/office/powerpoint/2010/main" val="2674910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4995</Words>
  <Application>Microsoft Office PowerPoint</Application>
  <PresentationFormat>Widescreen</PresentationFormat>
  <Paragraphs>538</Paragraphs>
  <Slides>90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90</vt:i4>
      </vt:variant>
    </vt:vector>
  </HeadingPairs>
  <TitlesOfParts>
    <vt:vector size="97" baseType="lpstr">
      <vt:lpstr>Arial</vt:lpstr>
      <vt:lpstr>Calibri</vt:lpstr>
      <vt:lpstr>Calibri Light</vt:lpstr>
      <vt:lpstr>Mangal</vt:lpstr>
      <vt:lpstr>Open Sans</vt:lpstr>
      <vt:lpstr>Times New Roman</vt:lpstr>
      <vt:lpstr>Office Theme</vt:lpstr>
      <vt:lpstr>Evolution of Management Thought</vt:lpstr>
      <vt:lpstr>PowerPoint Presentation</vt:lpstr>
      <vt:lpstr>Pre-scientific management period </vt:lpstr>
      <vt:lpstr>Classical theory </vt:lpstr>
      <vt:lpstr>Neo –Classical Theory</vt:lpstr>
      <vt:lpstr>Five Functions of Management</vt:lpstr>
      <vt:lpstr>Definition of OB</vt:lpstr>
      <vt:lpstr>Importance of OB</vt:lpstr>
      <vt:lpstr>Relationship Between OB and Individual</vt:lpstr>
      <vt:lpstr> Limitations of OB  </vt:lpstr>
      <vt:lpstr>Evolution of OB</vt:lpstr>
      <vt:lpstr>Industrial Revolution</vt:lpstr>
      <vt:lpstr>Scientific Management</vt:lpstr>
      <vt:lpstr>           Human Relations Movements</vt:lpstr>
      <vt:lpstr>Models of OB</vt:lpstr>
      <vt:lpstr>PowerPoint Presentation</vt:lpstr>
      <vt:lpstr>PowerPoint Presentation</vt:lpstr>
      <vt:lpstr>Values </vt:lpstr>
      <vt:lpstr>Components of Attitude</vt:lpstr>
      <vt:lpstr>PowerPoint Presentation</vt:lpstr>
      <vt:lpstr>Importance of Attitude</vt:lpstr>
      <vt:lpstr>Relationship Between Behavior and Attitude</vt:lpstr>
      <vt:lpstr>Emotional Intelligence</vt:lpstr>
      <vt:lpstr>PowerPoint Presentation</vt:lpstr>
      <vt:lpstr>Benefits of EI</vt:lpstr>
      <vt:lpstr>Difference Between  EQ and IQ</vt:lpstr>
      <vt:lpstr>Emotional Competence Framework</vt:lpstr>
      <vt:lpstr>Personality </vt:lpstr>
      <vt:lpstr>The Myers-Briggs Type Indicator</vt:lpstr>
      <vt:lpstr>PowerPoint Presentation</vt:lpstr>
      <vt:lpstr>The Big Five Personality Model</vt:lpstr>
      <vt:lpstr>Johari Window</vt:lpstr>
      <vt:lpstr>PowerPoint Presentation</vt:lpstr>
      <vt:lpstr>PowerPoint Presentation</vt:lpstr>
      <vt:lpstr>Transaction Analysis</vt:lpstr>
      <vt:lpstr>PowerPoint Presentation</vt:lpstr>
      <vt:lpstr>EGO States</vt:lpstr>
      <vt:lpstr>PowerPoint Presentation</vt:lpstr>
      <vt:lpstr>Life Script</vt:lpstr>
      <vt:lpstr>Life Positions</vt:lpstr>
      <vt:lpstr>PowerPoint Presentation</vt:lpstr>
      <vt:lpstr>Transcation</vt:lpstr>
      <vt:lpstr>PowerPoint Presentation</vt:lpstr>
      <vt:lpstr>Perception</vt:lpstr>
      <vt:lpstr>PowerPoint Presentation</vt:lpstr>
      <vt:lpstr>PowerPoint Presentation</vt:lpstr>
      <vt:lpstr>PowerPoint Presentation</vt:lpstr>
      <vt:lpstr>Steps in Perception Process</vt:lpstr>
      <vt:lpstr>PowerPoint Presentation</vt:lpstr>
      <vt:lpstr>Stereotyping</vt:lpstr>
      <vt:lpstr>Halo Effect:- </vt:lpstr>
      <vt:lpstr>Motive and Motivation</vt:lpstr>
      <vt:lpstr>Maslow's Need Hierarchy</vt:lpstr>
      <vt:lpstr>Herzberg’s Two Factor Model </vt:lpstr>
      <vt:lpstr>Vrooms Expectancy Theory</vt:lpstr>
      <vt:lpstr>PowerPoint Presentation</vt:lpstr>
      <vt:lpstr>Porter Lawler Model</vt:lpstr>
      <vt:lpstr>PowerPoint Presentation</vt:lpstr>
      <vt:lpstr>Equity Theory of Work Motivation</vt:lpstr>
      <vt:lpstr>PowerPoint Presentation</vt:lpstr>
      <vt:lpstr>PowerPoint Presentation</vt:lpstr>
      <vt:lpstr>PowerPoint Presentation</vt:lpstr>
      <vt:lpstr>Styles of Leadership</vt:lpstr>
      <vt:lpstr>PowerPoint Presentation</vt:lpstr>
      <vt:lpstr>Laissez Faire Leadership ( Free Rein)</vt:lpstr>
      <vt:lpstr>PowerPoint Presentation</vt:lpstr>
      <vt:lpstr>  Types of Trait Theory:-  </vt:lpstr>
      <vt:lpstr>PowerPoint Presentation</vt:lpstr>
      <vt:lpstr>PowerPoint Presentation</vt:lpstr>
      <vt:lpstr>Unit IV -Conflict Management</vt:lpstr>
      <vt:lpstr>Sources of conflict</vt:lpstr>
      <vt:lpstr>Types of Conflict</vt:lpstr>
      <vt:lpstr>Conflict Management Approaches. </vt:lpstr>
      <vt:lpstr>Organizational Culture</vt:lpstr>
      <vt:lpstr>Origin of Organisational Culture </vt:lpstr>
      <vt:lpstr>The functions of organizational culture </vt:lpstr>
      <vt:lpstr>PowerPoint Presentation</vt:lpstr>
      <vt:lpstr>Types of Culture</vt:lpstr>
      <vt:lpstr>PowerPoint Presentation</vt:lpstr>
      <vt:lpstr>Creating Organizational Culture</vt:lpstr>
      <vt:lpstr>Maintaining Organisational Culture</vt:lpstr>
      <vt:lpstr>PowerPoint Presentation</vt:lpstr>
      <vt:lpstr>Organisational Change</vt:lpstr>
      <vt:lpstr>PowerPoint Presentation</vt:lpstr>
      <vt:lpstr>PowerPoint Presentation</vt:lpstr>
      <vt:lpstr> Kurt Lewin’s- Three step model  </vt:lpstr>
      <vt:lpstr>How to Overcome the Resistance to Change</vt:lpstr>
      <vt:lpstr> Methods of  Implementing Organizational Change:- </vt:lpstr>
      <vt:lpstr> Learning Organization:-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of Management Thought</dc:title>
  <dc:creator>Computer Lab</dc:creator>
  <cp:lastModifiedBy>Computer Lab</cp:lastModifiedBy>
  <cp:revision>4</cp:revision>
  <dcterms:created xsi:type="dcterms:W3CDTF">2022-04-12T11:06:05Z</dcterms:created>
  <dcterms:modified xsi:type="dcterms:W3CDTF">2022-04-12T11:23:00Z</dcterms:modified>
</cp:coreProperties>
</file>